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77" r:id="rId10"/>
    <p:sldId id="272" r:id="rId11"/>
    <p:sldId id="263" r:id="rId12"/>
    <p:sldId id="273" r:id="rId13"/>
    <p:sldId id="264" r:id="rId14"/>
    <p:sldId id="265" r:id="rId15"/>
    <p:sldId id="27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Classic Bold" panose="020B0604020202020204" charset="0"/>
      <p:regular r:id="rId25"/>
    </p:embeddedFont>
    <p:embeddedFont>
      <p:font typeface="Poetsen" panose="020B0604020202020204" charset="0"/>
      <p:regular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Bold" panose="00000800000000000000" charset="0"/>
      <p:regular r:id="rId31"/>
    </p:embeddedFont>
    <p:embeddedFont>
      <p:font typeface="Poppins Medium" panose="00000600000000000000" pitchFamily="2" charset="0"/>
      <p:regular r:id="rId32"/>
      <p:italic r:id="rId33"/>
    </p:embeddedFont>
    <p:embeddedFont>
      <p:font typeface="Poppins Medium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911192-2574-4B68-9ACA-5537443DA1B0}" v="10" dt="2023-03-30T13:12:38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204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LEE CHEN WEI#" userId="e2371455-773d-48c5-84ad-753c55b87da6" providerId="ADAL" clId="{95911192-2574-4B68-9ACA-5537443DA1B0}"/>
    <pc:docChg chg="undo custSel addSld delSld modSld sldOrd">
      <pc:chgData name="#LEE CHEN WEI#" userId="e2371455-773d-48c5-84ad-753c55b87da6" providerId="ADAL" clId="{95911192-2574-4B68-9ACA-5537443DA1B0}" dt="2023-03-30T14:33:55.731" v="217" actId="20577"/>
      <pc:docMkLst>
        <pc:docMk/>
      </pc:docMkLst>
      <pc:sldChg chg="addSp delSp modSp mod modNotesTx">
        <pc:chgData name="#LEE CHEN WEI#" userId="e2371455-773d-48c5-84ad-753c55b87da6" providerId="ADAL" clId="{95911192-2574-4B68-9ACA-5537443DA1B0}" dt="2023-03-30T14:33:55.731" v="217" actId="20577"/>
        <pc:sldMkLst>
          <pc:docMk/>
          <pc:sldMk cId="0" sldId="262"/>
        </pc:sldMkLst>
        <pc:spChg chg="add del mod">
          <ac:chgData name="#LEE CHEN WEI#" userId="e2371455-773d-48c5-84ad-753c55b87da6" providerId="ADAL" clId="{95911192-2574-4B68-9ACA-5537443DA1B0}" dt="2023-03-30T14:17:33.794" v="110" actId="20577"/>
          <ac:spMkLst>
            <pc:docMk/>
            <pc:sldMk cId="0" sldId="262"/>
            <ac:spMk id="15" creationId="{00000000-0000-0000-0000-000000000000}"/>
          </ac:spMkLst>
        </pc:spChg>
        <pc:spChg chg="mod">
          <ac:chgData name="#LEE CHEN WEI#" userId="e2371455-773d-48c5-84ad-753c55b87da6" providerId="ADAL" clId="{95911192-2574-4B68-9ACA-5537443DA1B0}" dt="2023-03-30T14:33:55.731" v="217" actId="20577"/>
          <ac:spMkLst>
            <pc:docMk/>
            <pc:sldMk cId="0" sldId="262"/>
            <ac:spMk id="16" creationId="{00000000-0000-0000-0000-000000000000}"/>
          </ac:spMkLst>
        </pc:spChg>
        <pc:spChg chg="mod">
          <ac:chgData name="#LEE CHEN WEI#" userId="e2371455-773d-48c5-84ad-753c55b87da6" providerId="ADAL" clId="{95911192-2574-4B68-9ACA-5537443DA1B0}" dt="2023-03-30T14:18:17.456" v="148" actId="1076"/>
          <ac:spMkLst>
            <pc:docMk/>
            <pc:sldMk cId="0" sldId="262"/>
            <ac:spMk id="20" creationId="{00000000-0000-0000-0000-000000000000}"/>
          </ac:spMkLst>
        </pc:spChg>
        <pc:spChg chg="mod">
          <ac:chgData name="#LEE CHEN WEI#" userId="e2371455-773d-48c5-84ad-753c55b87da6" providerId="ADAL" clId="{95911192-2574-4B68-9ACA-5537443DA1B0}" dt="2023-03-30T14:18:31.689" v="150" actId="1076"/>
          <ac:spMkLst>
            <pc:docMk/>
            <pc:sldMk cId="0" sldId="262"/>
            <ac:spMk id="21" creationId="{00000000-0000-0000-0000-000000000000}"/>
          </ac:spMkLst>
        </pc:spChg>
        <pc:grpChg chg="mod">
          <ac:chgData name="#LEE CHEN WEI#" userId="e2371455-773d-48c5-84ad-753c55b87da6" providerId="ADAL" clId="{95911192-2574-4B68-9ACA-5537443DA1B0}" dt="2023-03-30T14:18:24.359" v="149" actId="1076"/>
          <ac:grpSpMkLst>
            <pc:docMk/>
            <pc:sldMk cId="0" sldId="262"/>
            <ac:grpSpMk id="17" creationId="{00000000-0000-0000-0000-000000000000}"/>
          </ac:grpSpMkLst>
        </pc:grpChg>
        <pc:picChg chg="mod">
          <ac:chgData name="#LEE CHEN WEI#" userId="e2371455-773d-48c5-84ad-753c55b87da6" providerId="ADAL" clId="{95911192-2574-4B68-9ACA-5537443DA1B0}" dt="2023-03-30T14:17:55.148" v="145" actId="1076"/>
          <ac:picMkLst>
            <pc:docMk/>
            <pc:sldMk cId="0" sldId="262"/>
            <ac:picMk id="7" creationId="{00000000-0000-0000-0000-000000000000}"/>
          </ac:picMkLst>
        </pc:picChg>
      </pc:sldChg>
      <pc:sldChg chg="modNotesTx">
        <pc:chgData name="#LEE CHEN WEI#" userId="e2371455-773d-48c5-84ad-753c55b87da6" providerId="ADAL" clId="{95911192-2574-4B68-9ACA-5537443DA1B0}" dt="2023-03-30T14:19:40.968" v="152" actId="6549"/>
        <pc:sldMkLst>
          <pc:docMk/>
          <pc:sldMk cId="0" sldId="263"/>
        </pc:sldMkLst>
      </pc:sldChg>
      <pc:sldChg chg="delSp del mod ord">
        <pc:chgData name="#LEE CHEN WEI#" userId="e2371455-773d-48c5-84ad-753c55b87da6" providerId="ADAL" clId="{95911192-2574-4B68-9ACA-5537443DA1B0}" dt="2023-03-30T13:12:58.992" v="69" actId="47"/>
        <pc:sldMkLst>
          <pc:docMk/>
          <pc:sldMk cId="0" sldId="266"/>
        </pc:sldMkLst>
        <pc:picChg chg="del">
          <ac:chgData name="#LEE CHEN WEI#" userId="e2371455-773d-48c5-84ad-753c55b87da6" providerId="ADAL" clId="{95911192-2574-4B68-9ACA-5537443DA1B0}" dt="2023-03-30T13:10:14.221" v="0" actId="478"/>
          <ac:picMkLst>
            <pc:docMk/>
            <pc:sldMk cId="0" sldId="266"/>
            <ac:picMk id="6" creationId="{00000000-0000-0000-0000-000000000000}"/>
          </ac:picMkLst>
        </pc:picChg>
      </pc:sldChg>
      <pc:sldChg chg="add del setBg">
        <pc:chgData name="#LEE CHEN WEI#" userId="e2371455-773d-48c5-84ad-753c55b87da6" providerId="ADAL" clId="{95911192-2574-4B68-9ACA-5537443DA1B0}" dt="2023-03-30T13:11:10.847" v="5" actId="47"/>
        <pc:sldMkLst>
          <pc:docMk/>
          <pc:sldMk cId="2074540695" sldId="275"/>
        </pc:sldMkLst>
      </pc:sldChg>
      <pc:sldChg chg="addSp delSp modSp add mod ord">
        <pc:chgData name="#LEE CHEN WEI#" userId="e2371455-773d-48c5-84ad-753c55b87da6" providerId="ADAL" clId="{95911192-2574-4B68-9ACA-5537443DA1B0}" dt="2023-03-30T13:12:53.591" v="66" actId="1076"/>
        <pc:sldMkLst>
          <pc:docMk/>
          <pc:sldMk cId="1096564677" sldId="276"/>
        </pc:sldMkLst>
        <pc:spChg chg="mod">
          <ac:chgData name="#LEE CHEN WEI#" userId="e2371455-773d-48c5-84ad-753c55b87da6" providerId="ADAL" clId="{95911192-2574-4B68-9ACA-5537443DA1B0}" dt="2023-03-30T13:12:37.055" v="59" actId="20577"/>
          <ac:spMkLst>
            <pc:docMk/>
            <pc:sldMk cId="1096564677" sldId="276"/>
            <ac:spMk id="7" creationId="{00000000-0000-0000-0000-000000000000}"/>
          </ac:spMkLst>
        </pc:spChg>
        <pc:spChg chg="add del mod">
          <ac:chgData name="#LEE CHEN WEI#" userId="e2371455-773d-48c5-84ad-753c55b87da6" providerId="ADAL" clId="{95911192-2574-4B68-9ACA-5537443DA1B0}" dt="2023-03-30T13:12:21.030" v="49" actId="478"/>
          <ac:spMkLst>
            <pc:docMk/>
            <pc:sldMk cId="1096564677" sldId="276"/>
            <ac:spMk id="13" creationId="{1C10AD2F-8393-DF90-645C-DFA61C897C77}"/>
          </ac:spMkLst>
        </pc:spChg>
        <pc:spChg chg="add mod">
          <ac:chgData name="#LEE CHEN WEI#" userId="e2371455-773d-48c5-84ad-753c55b87da6" providerId="ADAL" clId="{95911192-2574-4B68-9ACA-5537443DA1B0}" dt="2023-03-30T13:12:28.177" v="50" actId="1076"/>
          <ac:spMkLst>
            <pc:docMk/>
            <pc:sldMk cId="1096564677" sldId="276"/>
            <ac:spMk id="14" creationId="{FD972E30-F151-E01F-40D0-81A59571EC53}"/>
          </ac:spMkLst>
        </pc:spChg>
        <pc:spChg chg="del">
          <ac:chgData name="#LEE CHEN WEI#" userId="e2371455-773d-48c5-84ad-753c55b87da6" providerId="ADAL" clId="{95911192-2574-4B68-9ACA-5537443DA1B0}" dt="2023-03-30T13:11:42.205" v="40" actId="478"/>
          <ac:spMkLst>
            <pc:docMk/>
            <pc:sldMk cId="1096564677" sldId="276"/>
            <ac:spMk id="23" creationId="{3E28C52B-0EFE-6FA5-307B-EF5EA734E60B}"/>
          </ac:spMkLst>
        </pc:spChg>
        <pc:spChg chg="del">
          <ac:chgData name="#LEE CHEN WEI#" userId="e2371455-773d-48c5-84ad-753c55b87da6" providerId="ADAL" clId="{95911192-2574-4B68-9ACA-5537443DA1B0}" dt="2023-03-30T13:11:40.165" v="39" actId="478"/>
          <ac:spMkLst>
            <pc:docMk/>
            <pc:sldMk cId="1096564677" sldId="276"/>
            <ac:spMk id="24" creationId="{C3B39E1E-4D12-4C8B-0305-681FC17B37F3}"/>
          </ac:spMkLst>
        </pc:spChg>
        <pc:grpChg chg="mod">
          <ac:chgData name="#LEE CHEN WEI#" userId="e2371455-773d-48c5-84ad-753c55b87da6" providerId="ADAL" clId="{95911192-2574-4B68-9ACA-5537443DA1B0}" dt="2023-03-30T13:11:30.431" v="36" actId="1076"/>
          <ac:grpSpMkLst>
            <pc:docMk/>
            <pc:sldMk cId="1096564677" sldId="276"/>
            <ac:grpSpMk id="4" creationId="{00000000-0000-0000-0000-000000000000}"/>
          </ac:grpSpMkLst>
        </pc:grpChg>
        <pc:picChg chg="del">
          <ac:chgData name="#LEE CHEN WEI#" userId="e2371455-773d-48c5-84ad-753c55b87da6" providerId="ADAL" clId="{95911192-2574-4B68-9ACA-5537443DA1B0}" dt="2023-03-30T13:11:36.022" v="38" actId="478"/>
          <ac:picMkLst>
            <pc:docMk/>
            <pc:sldMk cId="1096564677" sldId="276"/>
            <ac:picMk id="11" creationId="{00000000-0000-0000-0000-000000000000}"/>
          </ac:picMkLst>
        </pc:picChg>
        <pc:picChg chg="add mod">
          <ac:chgData name="#LEE CHEN WEI#" userId="e2371455-773d-48c5-84ad-753c55b87da6" providerId="ADAL" clId="{95911192-2574-4B68-9ACA-5537443DA1B0}" dt="2023-03-30T13:12:53.591" v="66" actId="1076"/>
          <ac:picMkLst>
            <pc:docMk/>
            <pc:sldMk cId="1096564677" sldId="276"/>
            <ac:picMk id="15" creationId="{50D064B2-1B4B-E234-E3E5-901DFB0475C6}"/>
          </ac:picMkLst>
        </pc:picChg>
        <pc:picChg chg="del">
          <ac:chgData name="#LEE CHEN WEI#" userId="e2371455-773d-48c5-84ad-753c55b87da6" providerId="ADAL" clId="{95911192-2574-4B68-9ACA-5537443DA1B0}" dt="2023-03-30T13:11:43.047" v="41" actId="478"/>
          <ac:picMkLst>
            <pc:docMk/>
            <pc:sldMk cId="1096564677" sldId="276"/>
            <ac:picMk id="2054" creationId="{5FF3DFFF-F048-2D68-0E96-E9DB17B784B0}"/>
          </ac:picMkLst>
        </pc:picChg>
        <pc:picChg chg="del">
          <ac:chgData name="#LEE CHEN WEI#" userId="e2371455-773d-48c5-84ad-753c55b87da6" providerId="ADAL" clId="{95911192-2574-4B68-9ACA-5537443DA1B0}" dt="2023-03-30T13:11:43.509" v="42" actId="478"/>
          <ac:picMkLst>
            <pc:docMk/>
            <pc:sldMk cId="1096564677" sldId="276"/>
            <ac:picMk id="2056" creationId="{F0CE4DA5-D08B-ADF6-1588-6EE66543B49F}"/>
          </ac:picMkLst>
        </pc:picChg>
        <pc:picChg chg="del">
          <ac:chgData name="#LEE CHEN WEI#" userId="e2371455-773d-48c5-84ad-753c55b87da6" providerId="ADAL" clId="{95911192-2574-4B68-9ACA-5537443DA1B0}" dt="2023-03-30T13:11:44.988" v="45" actId="478"/>
          <ac:picMkLst>
            <pc:docMk/>
            <pc:sldMk cId="1096564677" sldId="276"/>
            <ac:picMk id="2062" creationId="{69DEA8E3-5C30-AA5E-12E9-FE96449AE10C}"/>
          </ac:picMkLst>
        </pc:picChg>
        <pc:picChg chg="del">
          <ac:chgData name="#LEE CHEN WEI#" userId="e2371455-773d-48c5-84ad-753c55b87da6" providerId="ADAL" clId="{95911192-2574-4B68-9ACA-5537443DA1B0}" dt="2023-03-30T13:11:43.902" v="43" actId="478"/>
          <ac:picMkLst>
            <pc:docMk/>
            <pc:sldMk cId="1096564677" sldId="276"/>
            <ac:picMk id="2064" creationId="{2FF0520F-D3AC-7680-C6E4-6FD88AB69E10}"/>
          </ac:picMkLst>
        </pc:picChg>
        <pc:picChg chg="del">
          <ac:chgData name="#LEE CHEN WEI#" userId="e2371455-773d-48c5-84ad-753c55b87da6" providerId="ADAL" clId="{95911192-2574-4B68-9ACA-5537443DA1B0}" dt="2023-03-30T13:11:44.452" v="44" actId="478"/>
          <ac:picMkLst>
            <pc:docMk/>
            <pc:sldMk cId="1096564677" sldId="276"/>
            <ac:picMk id="2066" creationId="{A4EBFB69-9C13-21BF-09C1-E0701346B42F}"/>
          </ac:picMkLst>
        </pc:picChg>
      </pc:sldChg>
      <pc:sldChg chg="add del setBg">
        <pc:chgData name="#LEE CHEN WEI#" userId="e2371455-773d-48c5-84ad-753c55b87da6" providerId="ADAL" clId="{95911192-2574-4B68-9ACA-5537443DA1B0}" dt="2023-03-30T13:10:43.672" v="3" actId="47"/>
        <pc:sldMkLst>
          <pc:docMk/>
          <pc:sldMk cId="2896483910" sldId="276"/>
        </pc:sldMkLst>
      </pc:sldChg>
      <pc:sldChg chg="modSp add del mod">
        <pc:chgData name="#LEE CHEN WEI#" userId="e2371455-773d-48c5-84ad-753c55b87da6" providerId="ADAL" clId="{95911192-2574-4B68-9ACA-5537443DA1B0}" dt="2023-03-30T14:25:49.900" v="172" actId="2696"/>
        <pc:sldMkLst>
          <pc:docMk/>
          <pc:sldMk cId="884796828" sldId="277"/>
        </pc:sldMkLst>
        <pc:spChg chg="mod">
          <ac:chgData name="#LEE CHEN WEI#" userId="e2371455-773d-48c5-84ad-753c55b87da6" providerId="ADAL" clId="{95911192-2574-4B68-9ACA-5537443DA1B0}" dt="2023-03-30T14:25:46.392" v="171" actId="20577"/>
          <ac:spMkLst>
            <pc:docMk/>
            <pc:sldMk cId="884796828" sldId="277"/>
            <ac:spMk id="21" creationId="{F2E49913-0939-C216-A8B6-EB23FA500EF6}"/>
          </ac:spMkLst>
        </pc:spChg>
      </pc:sldChg>
      <pc:sldChg chg="addSp delSp modSp add mod delAnim">
        <pc:chgData name="#LEE CHEN WEI#" userId="e2371455-773d-48c5-84ad-753c55b87da6" providerId="ADAL" clId="{95911192-2574-4B68-9ACA-5537443DA1B0}" dt="2023-03-30T14:31:41.197" v="198" actId="14100"/>
        <pc:sldMkLst>
          <pc:docMk/>
          <pc:sldMk cId="2077357309" sldId="277"/>
        </pc:sldMkLst>
        <pc:picChg chg="del">
          <ac:chgData name="#LEE CHEN WEI#" userId="e2371455-773d-48c5-84ad-753c55b87da6" providerId="ADAL" clId="{95911192-2574-4B68-9ACA-5537443DA1B0}" dt="2023-03-30T14:31:20.411" v="192" actId="478"/>
          <ac:picMkLst>
            <pc:docMk/>
            <pc:sldMk cId="2077357309" sldId="277"/>
            <ac:picMk id="6" creationId="{20281DE6-952A-A48A-46FB-451BFA008369}"/>
          </ac:picMkLst>
        </pc:picChg>
        <pc:picChg chg="add mod modCrop">
          <ac:chgData name="#LEE CHEN WEI#" userId="e2371455-773d-48c5-84ad-753c55b87da6" providerId="ADAL" clId="{95911192-2574-4B68-9ACA-5537443DA1B0}" dt="2023-03-30T14:27:49.217" v="182" actId="14100"/>
          <ac:picMkLst>
            <pc:docMk/>
            <pc:sldMk cId="2077357309" sldId="277"/>
            <ac:picMk id="7" creationId="{1DFFD329-25CD-018B-322F-C4351A9F4B9A}"/>
          </ac:picMkLst>
        </pc:picChg>
        <pc:picChg chg="add mod">
          <ac:chgData name="#LEE CHEN WEI#" userId="e2371455-773d-48c5-84ad-753c55b87da6" providerId="ADAL" clId="{95911192-2574-4B68-9ACA-5537443DA1B0}" dt="2023-03-30T14:31:41.197" v="198" actId="14100"/>
          <ac:picMkLst>
            <pc:docMk/>
            <pc:sldMk cId="2077357309" sldId="277"/>
            <ac:picMk id="9" creationId="{8B881E87-6922-517B-C5B7-5BF3121F81A7}"/>
          </ac:picMkLst>
        </pc:picChg>
        <pc:picChg chg="add mod">
          <ac:chgData name="#LEE CHEN WEI#" userId="e2371455-773d-48c5-84ad-753c55b87da6" providerId="ADAL" clId="{95911192-2574-4B68-9ACA-5537443DA1B0}" dt="2023-03-30T14:31:37.447" v="197" actId="1076"/>
          <ac:picMkLst>
            <pc:docMk/>
            <pc:sldMk cId="2077357309" sldId="277"/>
            <ac:picMk id="11" creationId="{41D73AE6-40A2-8ACC-3E9B-73BBA2F42989}"/>
          </ac:picMkLst>
        </pc:picChg>
        <pc:picChg chg="del">
          <ac:chgData name="#LEE CHEN WEI#" userId="e2371455-773d-48c5-84ad-753c55b87da6" providerId="ADAL" clId="{95911192-2574-4B68-9ACA-5537443DA1B0}" dt="2023-03-30T14:27:40.387" v="180" actId="478"/>
          <ac:picMkLst>
            <pc:docMk/>
            <pc:sldMk cId="2077357309" sldId="277"/>
            <ac:picMk id="14" creationId="{0262A6FD-9C07-7B4D-E828-BD6CBBF5A00B}"/>
          </ac:picMkLst>
        </pc:picChg>
        <pc:picChg chg="del">
          <ac:chgData name="#LEE CHEN WEI#" userId="e2371455-773d-48c5-84ad-753c55b87da6" providerId="ADAL" clId="{95911192-2574-4B68-9ACA-5537443DA1B0}" dt="2023-03-30T14:28:20.407" v="187" actId="478"/>
          <ac:picMkLst>
            <pc:docMk/>
            <pc:sldMk cId="2077357309" sldId="277"/>
            <ac:picMk id="18" creationId="{2990B766-55DC-661A-5DB7-632F6A23909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17:49:23.7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107 106,'-107'-106,"268"266,-143-142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86972-CAA2-4F56-A399-6A21247301C0}" type="datetimeFigureOut">
              <a:rPr lang="en-SG" smtClean="0"/>
              <a:t>30/5/2023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DBE42-62A0-4DC3-98EF-10719FDCAE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2552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DBE42-62A0-4DC3-98EF-10719FDCAEC2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03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DBE42-62A0-4DC3-98EF-10719FDCAEC2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249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DBE42-62A0-4DC3-98EF-10719FDCAEC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5077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495" lvl="1">
              <a:lnSpc>
                <a:spcPts val="4231"/>
              </a:lnSpc>
            </a:pPr>
            <a:endParaRPr lang="en-US" sz="1200" spc="2" dirty="0">
              <a:solidFill>
                <a:srgbClr val="242D47"/>
              </a:solidFill>
              <a:latin typeface="Poppi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DBE42-62A0-4DC3-98EF-10719FDCAEC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084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495" lvl="1">
              <a:lnSpc>
                <a:spcPts val="4231"/>
              </a:lnSpc>
            </a:pPr>
            <a:endParaRPr lang="en-US" sz="1200" spc="2" dirty="0">
              <a:solidFill>
                <a:srgbClr val="242D47"/>
              </a:solidFill>
              <a:latin typeface="Poppi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DBE42-62A0-4DC3-98EF-10719FDCAEC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067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00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8.sv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51.png"/><Relationship Id="rId5" Type="http://schemas.openxmlformats.org/officeDocument/2006/relationships/image" Target="../media/image7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image" Target="../media/image4.sv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52.svg"/><Relationship Id="rId5" Type="http://schemas.openxmlformats.org/officeDocument/2006/relationships/image" Target="../media/image8.svg"/><Relationship Id="rId10" Type="http://schemas.openxmlformats.org/officeDocument/2006/relationships/image" Target="../media/image51.png"/><Relationship Id="rId4" Type="http://schemas.openxmlformats.org/officeDocument/2006/relationships/image" Target="../media/image7.png"/><Relationship Id="rId9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5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60.png"/><Relationship Id="rId5" Type="http://schemas.openxmlformats.org/officeDocument/2006/relationships/image" Target="../media/image7.png"/><Relationship Id="rId10" Type="http://schemas.openxmlformats.org/officeDocument/2006/relationships/image" Target="../media/image52.svg"/><Relationship Id="rId4" Type="http://schemas.openxmlformats.org/officeDocument/2006/relationships/image" Target="../media/image4.sv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62.svg"/><Relationship Id="rId12" Type="http://schemas.openxmlformats.org/officeDocument/2006/relationships/image" Target="../media/image3.png"/><Relationship Id="rId17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4.svg"/><Relationship Id="rId5" Type="http://schemas.openxmlformats.org/officeDocument/2006/relationships/image" Target="../media/image59.svg"/><Relationship Id="rId15" Type="http://schemas.openxmlformats.org/officeDocument/2006/relationships/image" Target="../media/image10.sv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21.svg"/><Relationship Id="rId1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6.png"/><Relationship Id="rId5" Type="http://schemas.openxmlformats.org/officeDocument/2006/relationships/image" Target="../media/image4.sv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32.svg"/><Relationship Id="rId4" Type="http://schemas.openxmlformats.org/officeDocument/2006/relationships/image" Target="../media/image10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0826" y="8905716"/>
            <a:ext cx="20429652" cy="1749036"/>
            <a:chOff x="0" y="0"/>
            <a:chExt cx="27239536" cy="23320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3653902" y="-408885"/>
            <a:ext cx="5587787" cy="28751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53902" y="735327"/>
            <a:ext cx="16056260" cy="88163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21995" y="-1273325"/>
            <a:ext cx="5587787" cy="28751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9144000" y="164260"/>
            <a:ext cx="2528893" cy="6896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774909" y="509109"/>
            <a:ext cx="4382593" cy="286063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25341" y="1342671"/>
            <a:ext cx="2312381" cy="6306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1550225" y="1973321"/>
            <a:ext cx="2976226" cy="757835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0947" y="3772337"/>
            <a:ext cx="9888836" cy="229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6"/>
              </a:lnSpc>
            </a:pPr>
            <a:r>
              <a:rPr lang="en-US" sz="9109">
                <a:solidFill>
                  <a:srgbClr val="3B435F"/>
                </a:solidFill>
                <a:latin typeface="Poetsen"/>
              </a:rPr>
              <a:t>Deliver </a:t>
            </a:r>
          </a:p>
          <a:p>
            <a:pPr algn="ctr">
              <a:lnSpc>
                <a:spcPts val="8836"/>
              </a:lnSpc>
            </a:pPr>
            <a:r>
              <a:rPr lang="en-US" sz="9109">
                <a:solidFill>
                  <a:srgbClr val="3B435F"/>
                </a:solidFill>
                <a:latin typeface="Poetsen"/>
              </a:rPr>
              <a:t>and Send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71054" y="6372052"/>
            <a:ext cx="8588621" cy="55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en-US" sz="3056">
                <a:solidFill>
                  <a:srgbClr val="242D47"/>
                </a:solidFill>
                <a:latin typeface="Poppins"/>
              </a:rPr>
              <a:t>Presented by: Radiance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86863" y="2261944"/>
            <a:ext cx="6357004" cy="122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4"/>
              </a:lnSpc>
            </a:pPr>
            <a:r>
              <a:rPr lang="en-US" sz="3395" spc="176" dirty="0">
                <a:solidFill>
                  <a:srgbClr val="392515"/>
                </a:solidFill>
                <a:latin typeface="Poppins"/>
              </a:rPr>
              <a:t> SIMPLIFYNEXT X UIPATH RPA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903833" y="7295052"/>
            <a:ext cx="2685364" cy="248518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flipH="1">
            <a:off x="1446440" y="8114557"/>
            <a:ext cx="2347433" cy="217244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65506" y="6985438"/>
            <a:ext cx="1677235" cy="15522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10329" y="851816"/>
            <a:ext cx="11600850" cy="1876969"/>
            <a:chOff x="0" y="0"/>
            <a:chExt cx="251180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1807" cy="406400"/>
            </a:xfrm>
            <a:custGeom>
              <a:avLst/>
              <a:gdLst/>
              <a:ahLst/>
              <a:cxnLst/>
              <a:rect l="l" t="t" r="r" b="b"/>
              <a:pathLst>
                <a:path w="2511807" h="406400">
                  <a:moveTo>
                    <a:pt x="0" y="0"/>
                  </a:moveTo>
                  <a:lnTo>
                    <a:pt x="2308607" y="0"/>
                  </a:lnTo>
                  <a:lnTo>
                    <a:pt x="2511807" y="203200"/>
                  </a:lnTo>
                  <a:lnTo>
                    <a:pt x="23086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262A6FD-9C07-7B4D-E828-BD6CBBF5A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1" b="2185"/>
          <a:stretch/>
        </p:blipFill>
        <p:spPr>
          <a:xfrm>
            <a:off x="1549517" y="2992734"/>
            <a:ext cx="3479763" cy="68744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90B766-55DC-661A-5DB7-632F6A239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" t="9013" r="-869" b="2725"/>
          <a:stretch/>
        </p:blipFill>
        <p:spPr>
          <a:xfrm>
            <a:off x="7404118" y="2981823"/>
            <a:ext cx="3479763" cy="6874417"/>
          </a:xfrm>
          <a:prstGeom prst="rect">
            <a:avLst/>
          </a:prstGeom>
        </p:spPr>
      </p:pic>
      <p:sp>
        <p:nvSpPr>
          <p:cNvPr id="21" name="TextBox 10">
            <a:extLst>
              <a:ext uri="{FF2B5EF4-FFF2-40B4-BE49-F238E27FC236}">
                <a16:creationId xmlns:a16="http://schemas.microsoft.com/office/drawing/2014/main" id="{F2E49913-0939-C216-A8B6-EB23FA500EF6}"/>
              </a:ext>
            </a:extLst>
          </p:cNvPr>
          <p:cNvSpPr txBox="1"/>
          <p:nvPr/>
        </p:nvSpPr>
        <p:spPr>
          <a:xfrm>
            <a:off x="76200" y="1409700"/>
            <a:ext cx="95919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 dirty="0">
                <a:solidFill>
                  <a:srgbClr val="3B435F"/>
                </a:solidFill>
                <a:latin typeface="Poetsen"/>
              </a:rPr>
              <a:t>Our Differentiation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81DE6-952A-A48A-46FB-451BFA008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9" b="4661"/>
          <a:stretch/>
        </p:blipFill>
        <p:spPr>
          <a:xfrm>
            <a:off x="13258719" y="2987426"/>
            <a:ext cx="3394802" cy="68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16521" y="1312834"/>
            <a:ext cx="2256049" cy="61528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310329" y="851816"/>
            <a:ext cx="14262959" cy="1876969"/>
            <a:chOff x="0" y="0"/>
            <a:chExt cx="308820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8205" cy="406400"/>
            </a:xfrm>
            <a:custGeom>
              <a:avLst/>
              <a:gdLst/>
              <a:ahLst/>
              <a:cxnLst/>
              <a:rect l="l" t="t" r="r" b="b"/>
              <a:pathLst>
                <a:path w="3088205" h="406400">
                  <a:moveTo>
                    <a:pt x="0" y="0"/>
                  </a:moveTo>
                  <a:lnTo>
                    <a:pt x="2885005" y="0"/>
                  </a:lnTo>
                  <a:lnTo>
                    <a:pt x="3088205" y="203200"/>
                  </a:lnTo>
                  <a:lnTo>
                    <a:pt x="288500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48000" y="1336179"/>
            <a:ext cx="10835693" cy="107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>
                <a:solidFill>
                  <a:srgbClr val="3B435F"/>
                </a:solidFill>
                <a:latin typeface="Poetsen"/>
              </a:rPr>
              <a:t>Solution Architecture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B8AA24-4B66-959E-C8FD-E43DAB8A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99935"/>
            <a:ext cx="1763013" cy="176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19784E12-258B-673D-7EA0-ED7B53790C25}"/>
              </a:ext>
            </a:extLst>
          </p:cNvPr>
          <p:cNvSpPr txBox="1"/>
          <p:nvPr/>
        </p:nvSpPr>
        <p:spPr>
          <a:xfrm>
            <a:off x="685780" y="2816372"/>
            <a:ext cx="1731281" cy="523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2000" dirty="0">
                <a:solidFill>
                  <a:srgbClr val="3B435F"/>
                </a:solidFill>
                <a:latin typeface="Poppins Medium Bold"/>
              </a:rPr>
              <a:t>Delivery Man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6FDE2B5-DE96-6790-F2D9-70A1E327CDC2}"/>
              </a:ext>
            </a:extLst>
          </p:cNvPr>
          <p:cNvSpPr txBox="1"/>
          <p:nvPr/>
        </p:nvSpPr>
        <p:spPr>
          <a:xfrm>
            <a:off x="8947995" y="2811526"/>
            <a:ext cx="2664698" cy="523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2000" dirty="0">
                <a:solidFill>
                  <a:srgbClr val="3B435F"/>
                </a:solidFill>
                <a:latin typeface="Poppins Medium Bold"/>
              </a:rPr>
              <a:t>Unattended Robot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A4EC45F3-0F57-FDF6-543D-61A5765E77F3}"/>
              </a:ext>
            </a:extLst>
          </p:cNvPr>
          <p:cNvSpPr txBox="1"/>
          <p:nvPr/>
        </p:nvSpPr>
        <p:spPr>
          <a:xfrm>
            <a:off x="11803347" y="2809233"/>
            <a:ext cx="1767595" cy="523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2000" dirty="0">
                <a:solidFill>
                  <a:srgbClr val="3B435F"/>
                </a:solidFill>
                <a:latin typeface="Poppins Medium Bold"/>
              </a:rPr>
              <a:t>Data services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291AB499-FD23-C2ED-0447-228FDAAC4E55}"/>
              </a:ext>
            </a:extLst>
          </p:cNvPr>
          <p:cNvSpPr txBox="1"/>
          <p:nvPr/>
        </p:nvSpPr>
        <p:spPr>
          <a:xfrm>
            <a:off x="14804338" y="2850639"/>
            <a:ext cx="1459112" cy="523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2000" dirty="0">
                <a:solidFill>
                  <a:srgbClr val="3B435F"/>
                </a:solidFill>
                <a:latin typeface="Poppins Medium Bold"/>
              </a:rPr>
              <a:t>API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20F5F07-4EB8-C1F3-FB8E-DE666EA65E58}"/>
                  </a:ext>
                </a:extLst>
              </p14:cNvPr>
              <p14:cNvContentPartPr/>
              <p14:nvPr/>
            </p14:nvContentPartPr>
            <p14:xfrm>
              <a:off x="1748520" y="3445602"/>
              <a:ext cx="64440" cy="64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20F5F07-4EB8-C1F3-FB8E-DE666EA65E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9570" y="3436602"/>
                <a:ext cx="81982" cy="82080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BA5CC9-2F0A-D802-8F1B-74D9343E1FF5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1468828" y="5162948"/>
            <a:ext cx="22279" cy="51482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FBB7C4-881F-BF18-BC35-E264ECC23EEB}"/>
              </a:ext>
            </a:extLst>
          </p:cNvPr>
          <p:cNvCxnSpPr>
            <a:cxnSpLocks/>
          </p:cNvCxnSpPr>
          <p:nvPr/>
        </p:nvCxnSpPr>
        <p:spPr>
          <a:xfrm flipH="1">
            <a:off x="7117426" y="5162948"/>
            <a:ext cx="3122" cy="5124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3AE9B0-C630-597F-2505-77DD9D16926C}"/>
              </a:ext>
            </a:extLst>
          </p:cNvPr>
          <p:cNvCxnSpPr>
            <a:cxnSpLocks/>
          </p:cNvCxnSpPr>
          <p:nvPr/>
        </p:nvCxnSpPr>
        <p:spPr>
          <a:xfrm flipH="1">
            <a:off x="3887059" y="5253698"/>
            <a:ext cx="16578" cy="50414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F1FFFF-6ECF-E9B5-8ABC-BF5DB1B24089}"/>
              </a:ext>
            </a:extLst>
          </p:cNvPr>
          <p:cNvCxnSpPr>
            <a:cxnSpLocks/>
          </p:cNvCxnSpPr>
          <p:nvPr/>
        </p:nvCxnSpPr>
        <p:spPr>
          <a:xfrm>
            <a:off x="10062366" y="5280593"/>
            <a:ext cx="27088" cy="50306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0F9B01-46D8-EA5D-4D79-D798E6B01C63}"/>
              </a:ext>
            </a:extLst>
          </p:cNvPr>
          <p:cNvCxnSpPr>
            <a:cxnSpLocks/>
          </p:cNvCxnSpPr>
          <p:nvPr/>
        </p:nvCxnSpPr>
        <p:spPr>
          <a:xfrm>
            <a:off x="12773144" y="5253698"/>
            <a:ext cx="32209" cy="5033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4B937F3-43AE-EC46-8C5B-D0FE5E4B97CD}"/>
              </a:ext>
            </a:extLst>
          </p:cNvPr>
          <p:cNvCxnSpPr>
            <a:cxnSpLocks/>
          </p:cNvCxnSpPr>
          <p:nvPr/>
        </p:nvCxnSpPr>
        <p:spPr>
          <a:xfrm>
            <a:off x="14997323" y="5211146"/>
            <a:ext cx="69727" cy="51000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A5645E7-BCE1-6F75-CF86-570CEFAF4E03}"/>
              </a:ext>
            </a:extLst>
          </p:cNvPr>
          <p:cNvCxnSpPr/>
          <p:nvPr/>
        </p:nvCxnSpPr>
        <p:spPr>
          <a:xfrm>
            <a:off x="1591047" y="6286500"/>
            <a:ext cx="2225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4F22F4-7235-9DBC-F591-2005EE9EE3EC}"/>
              </a:ext>
            </a:extLst>
          </p:cNvPr>
          <p:cNvCxnSpPr/>
          <p:nvPr/>
        </p:nvCxnSpPr>
        <p:spPr>
          <a:xfrm>
            <a:off x="3903637" y="6515100"/>
            <a:ext cx="3153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0656AF-4293-4212-1582-F1B837DF8C69}"/>
              </a:ext>
            </a:extLst>
          </p:cNvPr>
          <p:cNvCxnSpPr/>
          <p:nvPr/>
        </p:nvCxnSpPr>
        <p:spPr>
          <a:xfrm>
            <a:off x="7120549" y="6743700"/>
            <a:ext cx="2796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BAC865C-540D-F50D-FE01-2EEBCD8A0F2B}"/>
              </a:ext>
            </a:extLst>
          </p:cNvPr>
          <p:cNvCxnSpPr/>
          <p:nvPr/>
        </p:nvCxnSpPr>
        <p:spPr>
          <a:xfrm>
            <a:off x="10062365" y="7022209"/>
            <a:ext cx="2597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FB616D-CA11-5AD4-8252-9690F8650D1A}"/>
              </a:ext>
            </a:extLst>
          </p:cNvPr>
          <p:cNvCxnSpPr/>
          <p:nvPr/>
        </p:nvCxnSpPr>
        <p:spPr>
          <a:xfrm flipH="1">
            <a:off x="10062365" y="7353300"/>
            <a:ext cx="2597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D4D954C-3E77-1DD4-21CD-BA543CFE7039}"/>
              </a:ext>
            </a:extLst>
          </p:cNvPr>
          <p:cNvCxnSpPr/>
          <p:nvPr/>
        </p:nvCxnSpPr>
        <p:spPr>
          <a:xfrm>
            <a:off x="10062365" y="8115300"/>
            <a:ext cx="493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51861AC9-C2E1-9C9E-78D3-8D8C7EA73708}"/>
              </a:ext>
            </a:extLst>
          </p:cNvPr>
          <p:cNvCxnSpPr/>
          <p:nvPr/>
        </p:nvCxnSpPr>
        <p:spPr>
          <a:xfrm flipH="1">
            <a:off x="10153659" y="8724900"/>
            <a:ext cx="4843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FFA919F4-A0E3-AA8B-9D0A-49A5BDAEAFDE}"/>
              </a:ext>
            </a:extLst>
          </p:cNvPr>
          <p:cNvCxnSpPr>
            <a:cxnSpLocks/>
          </p:cNvCxnSpPr>
          <p:nvPr/>
        </p:nvCxnSpPr>
        <p:spPr>
          <a:xfrm>
            <a:off x="10153659" y="9334500"/>
            <a:ext cx="257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FD083289-C0E7-C6EB-E0B9-3517F66F2A28}"/>
              </a:ext>
            </a:extLst>
          </p:cNvPr>
          <p:cNvCxnSpPr/>
          <p:nvPr/>
        </p:nvCxnSpPr>
        <p:spPr>
          <a:xfrm flipH="1">
            <a:off x="10153659" y="9699133"/>
            <a:ext cx="250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C4D2CCE5-9940-70A3-9EB6-F917845A3398}"/>
              </a:ext>
            </a:extLst>
          </p:cNvPr>
          <p:cNvCxnSpPr>
            <a:cxnSpLocks/>
          </p:cNvCxnSpPr>
          <p:nvPr/>
        </p:nvCxnSpPr>
        <p:spPr>
          <a:xfrm flipH="1">
            <a:off x="1517395" y="10063766"/>
            <a:ext cx="850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DA4CC2D7-1E28-B68A-3231-4AE6E743A252}"/>
              </a:ext>
            </a:extLst>
          </p:cNvPr>
          <p:cNvCxnSpPr/>
          <p:nvPr/>
        </p:nvCxnSpPr>
        <p:spPr>
          <a:xfrm>
            <a:off x="10153659" y="7734300"/>
            <a:ext cx="1973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DAAE4F1C-6A52-55BE-1752-46A5AFA485A0}"/>
              </a:ext>
            </a:extLst>
          </p:cNvPr>
          <p:cNvCxnSpPr>
            <a:cxnSpLocks/>
          </p:cNvCxnSpPr>
          <p:nvPr/>
        </p:nvCxnSpPr>
        <p:spPr>
          <a:xfrm>
            <a:off x="12126947" y="7734300"/>
            <a:ext cx="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ABB21A9C-558B-ED50-43E9-5913979B4E6F}"/>
              </a:ext>
            </a:extLst>
          </p:cNvPr>
          <p:cNvCxnSpPr/>
          <p:nvPr/>
        </p:nvCxnSpPr>
        <p:spPr>
          <a:xfrm flipH="1">
            <a:off x="10153659" y="9105900"/>
            <a:ext cx="1973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TextBox 17">
            <a:extLst>
              <a:ext uri="{FF2B5EF4-FFF2-40B4-BE49-F238E27FC236}">
                <a16:creationId xmlns:a16="http://schemas.microsoft.com/office/drawing/2014/main" id="{738208B8-F3AF-E448-5F10-1932A99184BD}"/>
              </a:ext>
            </a:extLst>
          </p:cNvPr>
          <p:cNvSpPr txBox="1"/>
          <p:nvPr/>
        </p:nvSpPr>
        <p:spPr>
          <a:xfrm>
            <a:off x="1633308" y="5766867"/>
            <a:ext cx="2683436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Upload(Delivery- Image)</a:t>
            </a:r>
          </a:p>
        </p:txBody>
      </p:sp>
      <p:sp>
        <p:nvSpPr>
          <p:cNvPr id="1066" name="TextBox 17">
            <a:extLst>
              <a:ext uri="{FF2B5EF4-FFF2-40B4-BE49-F238E27FC236}">
                <a16:creationId xmlns:a16="http://schemas.microsoft.com/office/drawing/2014/main" id="{E813A1BA-9E1E-5851-70B1-F333BF607474}"/>
              </a:ext>
            </a:extLst>
          </p:cNvPr>
          <p:cNvSpPr txBox="1"/>
          <p:nvPr/>
        </p:nvSpPr>
        <p:spPr>
          <a:xfrm>
            <a:off x="4361662" y="5986416"/>
            <a:ext cx="2683436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POST(Delivery- Image)</a:t>
            </a:r>
          </a:p>
        </p:txBody>
      </p:sp>
      <p:sp>
        <p:nvSpPr>
          <p:cNvPr id="1067" name="TextBox 17">
            <a:extLst>
              <a:ext uri="{FF2B5EF4-FFF2-40B4-BE49-F238E27FC236}">
                <a16:creationId xmlns:a16="http://schemas.microsoft.com/office/drawing/2014/main" id="{A77D471E-46D2-FD60-45F4-2D5C13D34388}"/>
              </a:ext>
            </a:extLst>
          </p:cNvPr>
          <p:cNvSpPr txBox="1"/>
          <p:nvPr/>
        </p:nvSpPr>
        <p:spPr>
          <a:xfrm>
            <a:off x="7538995" y="6223705"/>
            <a:ext cx="2683436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Execute(Delivery- Image)</a:t>
            </a:r>
          </a:p>
        </p:txBody>
      </p:sp>
      <p:sp>
        <p:nvSpPr>
          <p:cNvPr id="1068" name="TextBox 17">
            <a:extLst>
              <a:ext uri="{FF2B5EF4-FFF2-40B4-BE49-F238E27FC236}">
                <a16:creationId xmlns:a16="http://schemas.microsoft.com/office/drawing/2014/main" id="{1DAD2881-8F34-4539-0FCA-5CFF7D1406AF}"/>
              </a:ext>
            </a:extLst>
          </p:cNvPr>
          <p:cNvSpPr txBox="1"/>
          <p:nvPr/>
        </p:nvSpPr>
        <p:spPr>
          <a:xfrm>
            <a:off x="10324838" y="6491525"/>
            <a:ext cx="2683436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Request(Delivery-Detail)</a:t>
            </a:r>
          </a:p>
        </p:txBody>
      </p:sp>
      <p:sp>
        <p:nvSpPr>
          <p:cNvPr id="1069" name="TextBox 17">
            <a:extLst>
              <a:ext uri="{FF2B5EF4-FFF2-40B4-BE49-F238E27FC236}">
                <a16:creationId xmlns:a16="http://schemas.microsoft.com/office/drawing/2014/main" id="{C39C731E-6071-2DA0-332B-9DB1330A8284}"/>
              </a:ext>
            </a:extLst>
          </p:cNvPr>
          <p:cNvSpPr txBox="1"/>
          <p:nvPr/>
        </p:nvSpPr>
        <p:spPr>
          <a:xfrm>
            <a:off x="10316196" y="6877133"/>
            <a:ext cx="2683436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Return(Delivery-Detail)</a:t>
            </a:r>
          </a:p>
        </p:txBody>
      </p:sp>
      <p:sp>
        <p:nvSpPr>
          <p:cNvPr id="1070" name="TextBox 17">
            <a:extLst>
              <a:ext uri="{FF2B5EF4-FFF2-40B4-BE49-F238E27FC236}">
                <a16:creationId xmlns:a16="http://schemas.microsoft.com/office/drawing/2014/main" id="{D831EB6C-C022-D4AC-108F-931162995B58}"/>
              </a:ext>
            </a:extLst>
          </p:cNvPr>
          <p:cNvSpPr txBox="1"/>
          <p:nvPr/>
        </p:nvSpPr>
        <p:spPr>
          <a:xfrm>
            <a:off x="10406124" y="8816332"/>
            <a:ext cx="2683436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Update(Delivery-Detail)</a:t>
            </a:r>
          </a:p>
        </p:txBody>
      </p:sp>
      <p:sp>
        <p:nvSpPr>
          <p:cNvPr id="1071" name="TextBox 17">
            <a:extLst>
              <a:ext uri="{FF2B5EF4-FFF2-40B4-BE49-F238E27FC236}">
                <a16:creationId xmlns:a16="http://schemas.microsoft.com/office/drawing/2014/main" id="{33E18A5F-0A18-AA05-773B-B3C8BE7AF309}"/>
              </a:ext>
            </a:extLst>
          </p:cNvPr>
          <p:cNvSpPr txBox="1"/>
          <p:nvPr/>
        </p:nvSpPr>
        <p:spPr>
          <a:xfrm>
            <a:off x="10403001" y="9187616"/>
            <a:ext cx="2683436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Acknowledge(Update)</a:t>
            </a:r>
          </a:p>
        </p:txBody>
      </p:sp>
      <p:sp>
        <p:nvSpPr>
          <p:cNvPr id="1072" name="TextBox 17">
            <a:extLst>
              <a:ext uri="{FF2B5EF4-FFF2-40B4-BE49-F238E27FC236}">
                <a16:creationId xmlns:a16="http://schemas.microsoft.com/office/drawing/2014/main" id="{F35A075F-A33F-CC5F-C83A-50DFCF7C2F6F}"/>
              </a:ext>
            </a:extLst>
          </p:cNvPr>
          <p:cNvSpPr txBox="1"/>
          <p:nvPr/>
        </p:nvSpPr>
        <p:spPr>
          <a:xfrm>
            <a:off x="10180617" y="7528733"/>
            <a:ext cx="2683436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Automation (Validation)</a:t>
            </a:r>
          </a:p>
        </p:txBody>
      </p:sp>
      <p:sp>
        <p:nvSpPr>
          <p:cNvPr id="1073" name="TextBox 17">
            <a:extLst>
              <a:ext uri="{FF2B5EF4-FFF2-40B4-BE49-F238E27FC236}">
                <a16:creationId xmlns:a16="http://schemas.microsoft.com/office/drawing/2014/main" id="{5C6254F0-4724-D75E-6462-07EEBD5E9505}"/>
              </a:ext>
            </a:extLst>
          </p:cNvPr>
          <p:cNvSpPr txBox="1"/>
          <p:nvPr/>
        </p:nvSpPr>
        <p:spPr>
          <a:xfrm>
            <a:off x="12959124" y="7536228"/>
            <a:ext cx="2683436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Get (API)</a:t>
            </a:r>
          </a:p>
        </p:txBody>
      </p:sp>
      <p:sp>
        <p:nvSpPr>
          <p:cNvPr id="1074" name="TextBox 17">
            <a:extLst>
              <a:ext uri="{FF2B5EF4-FFF2-40B4-BE49-F238E27FC236}">
                <a16:creationId xmlns:a16="http://schemas.microsoft.com/office/drawing/2014/main" id="{CB78B70C-2B2B-F19E-2FA9-54ED16A7E621}"/>
              </a:ext>
            </a:extLst>
          </p:cNvPr>
          <p:cNvSpPr txBox="1"/>
          <p:nvPr/>
        </p:nvSpPr>
        <p:spPr>
          <a:xfrm>
            <a:off x="12984984" y="8172697"/>
            <a:ext cx="2683436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API Response</a:t>
            </a:r>
          </a:p>
        </p:txBody>
      </p:sp>
      <p:sp>
        <p:nvSpPr>
          <p:cNvPr id="1079" name="TextBox 17">
            <a:extLst>
              <a:ext uri="{FF2B5EF4-FFF2-40B4-BE49-F238E27FC236}">
                <a16:creationId xmlns:a16="http://schemas.microsoft.com/office/drawing/2014/main" id="{D276B42A-DC60-9D88-606E-EFCA481B51AD}"/>
              </a:ext>
            </a:extLst>
          </p:cNvPr>
          <p:cNvSpPr txBox="1"/>
          <p:nvPr/>
        </p:nvSpPr>
        <p:spPr>
          <a:xfrm>
            <a:off x="3542875" y="9544132"/>
            <a:ext cx="4494811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Send notification of Wrong Delivery (ALT)</a:t>
            </a:r>
          </a:p>
        </p:txBody>
      </p:sp>
      <p:pic>
        <p:nvPicPr>
          <p:cNvPr id="22" name="Picture 4" descr="UiPath Business Automation Platform - Leader in RPA &amp; Automation | UiPath">
            <a:extLst>
              <a:ext uri="{FF2B5EF4-FFF2-40B4-BE49-F238E27FC236}">
                <a16:creationId xmlns:a16="http://schemas.microsoft.com/office/drawing/2014/main" id="{8ACA78C1-C9B1-B7E9-38F0-C3D2759F5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628" y="3287040"/>
            <a:ext cx="1505569" cy="193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B62325-FDFD-1DAD-7046-58A6AA6D39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3859" y="3561693"/>
            <a:ext cx="1352550" cy="1266825"/>
          </a:xfrm>
          <a:prstGeom prst="rect">
            <a:avLst/>
          </a:prstGeom>
        </p:spPr>
      </p:pic>
      <p:sp>
        <p:nvSpPr>
          <p:cNvPr id="27" name="TextBox 17">
            <a:extLst>
              <a:ext uri="{FF2B5EF4-FFF2-40B4-BE49-F238E27FC236}">
                <a16:creationId xmlns:a16="http://schemas.microsoft.com/office/drawing/2014/main" id="{CF80F72A-2F98-68AE-255C-3F548549E57D}"/>
              </a:ext>
            </a:extLst>
          </p:cNvPr>
          <p:cNvSpPr txBox="1"/>
          <p:nvPr/>
        </p:nvSpPr>
        <p:spPr>
          <a:xfrm>
            <a:off x="5838362" y="2866755"/>
            <a:ext cx="2020774" cy="523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8"/>
              </a:lnSpc>
            </a:pPr>
            <a:r>
              <a:rPr lang="en-US" sz="2000" dirty="0">
                <a:solidFill>
                  <a:srgbClr val="3B435F"/>
                </a:solidFill>
                <a:latin typeface="Poppins Medium Bold"/>
              </a:rPr>
              <a:t>Ui Orchestrator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F674489E-321B-B786-953A-7EE9D695D466}"/>
              </a:ext>
            </a:extLst>
          </p:cNvPr>
          <p:cNvSpPr txBox="1"/>
          <p:nvPr/>
        </p:nvSpPr>
        <p:spPr>
          <a:xfrm>
            <a:off x="3019839" y="2866755"/>
            <a:ext cx="1767595" cy="523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8"/>
              </a:lnSpc>
            </a:pPr>
            <a:r>
              <a:rPr lang="en-US" sz="2000" dirty="0">
                <a:solidFill>
                  <a:srgbClr val="3B435F"/>
                </a:solidFill>
                <a:latin typeface="Poppins Medium Bold"/>
              </a:rPr>
              <a:t>Ui Apps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B13CB46-292D-04EB-E528-11A1914D2C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4070" y="3662681"/>
            <a:ext cx="1699133" cy="11625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29B904-A2CF-7C9B-9348-8CA4552FA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080" y="3574432"/>
            <a:ext cx="1308670" cy="1252584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65472A7-45CD-6A54-5573-4505EDBE8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602" y="3285809"/>
            <a:ext cx="1735621" cy="173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17">
            <a:extLst>
              <a:ext uri="{FF2B5EF4-FFF2-40B4-BE49-F238E27FC236}">
                <a16:creationId xmlns:a16="http://schemas.microsoft.com/office/drawing/2014/main" id="{AFB3D30F-6D2F-E8AC-EA3B-F6EBE925FFDB}"/>
              </a:ext>
            </a:extLst>
          </p:cNvPr>
          <p:cNvSpPr txBox="1"/>
          <p:nvPr/>
        </p:nvSpPr>
        <p:spPr>
          <a:xfrm>
            <a:off x="16238857" y="2816372"/>
            <a:ext cx="1459112" cy="523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2000" dirty="0">
                <a:solidFill>
                  <a:srgbClr val="3B435F"/>
                </a:solidFill>
                <a:latin typeface="Poppins Medium Bold"/>
              </a:rPr>
              <a:t>Customer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1AFFF1-AD68-4EB8-8BA5-BCAFEA8F0574}"/>
              </a:ext>
            </a:extLst>
          </p:cNvPr>
          <p:cNvCxnSpPr>
            <a:cxnSpLocks/>
          </p:cNvCxnSpPr>
          <p:nvPr/>
        </p:nvCxnSpPr>
        <p:spPr>
          <a:xfrm>
            <a:off x="16994179" y="5211146"/>
            <a:ext cx="34926" cy="50758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061849-35FB-7BA6-CD6E-919A6FA97ED4}"/>
              </a:ext>
            </a:extLst>
          </p:cNvPr>
          <p:cNvCxnSpPr>
            <a:cxnSpLocks/>
          </p:cNvCxnSpPr>
          <p:nvPr/>
        </p:nvCxnSpPr>
        <p:spPr>
          <a:xfrm flipV="1">
            <a:off x="10075910" y="9867900"/>
            <a:ext cx="6918269" cy="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7">
            <a:extLst>
              <a:ext uri="{FF2B5EF4-FFF2-40B4-BE49-F238E27FC236}">
                <a16:creationId xmlns:a16="http://schemas.microsoft.com/office/drawing/2014/main" id="{8C0E33FB-8226-E757-C7BE-F7190E66D3DC}"/>
              </a:ext>
            </a:extLst>
          </p:cNvPr>
          <p:cNvSpPr txBox="1"/>
          <p:nvPr/>
        </p:nvSpPr>
        <p:spPr>
          <a:xfrm>
            <a:off x="13259789" y="9334500"/>
            <a:ext cx="4494811" cy="495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1200" dirty="0">
                <a:solidFill>
                  <a:srgbClr val="3B435F"/>
                </a:solidFill>
                <a:latin typeface="Poppins Medium Bold"/>
              </a:rPr>
              <a:t>Send notification of successful delivery</a:t>
            </a:r>
          </a:p>
        </p:txBody>
      </p:sp>
      <p:pic>
        <p:nvPicPr>
          <p:cNvPr id="1030" name="Picture 6" descr="Api - Free computer icons">
            <a:extLst>
              <a:ext uri="{FF2B5EF4-FFF2-40B4-BE49-F238E27FC236}">
                <a16:creationId xmlns:a16="http://schemas.microsoft.com/office/drawing/2014/main" id="{FEBF3148-99F9-372B-A739-544244AC4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894" y="3386987"/>
            <a:ext cx="1558857" cy="155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58186" y="368779"/>
            <a:ext cx="5200640" cy="26759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16521" y="1312834"/>
            <a:ext cx="2256049" cy="61528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310329" y="851816"/>
            <a:ext cx="14262959" cy="1876969"/>
            <a:chOff x="0" y="0"/>
            <a:chExt cx="308820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8205" cy="406400"/>
            </a:xfrm>
            <a:custGeom>
              <a:avLst/>
              <a:gdLst/>
              <a:ahLst/>
              <a:cxnLst/>
              <a:rect l="l" t="t" r="r" b="b"/>
              <a:pathLst>
                <a:path w="3088205" h="406400">
                  <a:moveTo>
                    <a:pt x="0" y="0"/>
                  </a:moveTo>
                  <a:lnTo>
                    <a:pt x="2885005" y="0"/>
                  </a:lnTo>
                  <a:lnTo>
                    <a:pt x="3088205" y="203200"/>
                  </a:lnTo>
                  <a:lnTo>
                    <a:pt x="288500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48000" y="1336179"/>
            <a:ext cx="1083569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 dirty="0">
                <a:solidFill>
                  <a:srgbClr val="3B435F"/>
                </a:solidFill>
                <a:latin typeface="Poetsen"/>
              </a:rPr>
              <a:t>Tools we used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070826" y="9071970"/>
            <a:ext cx="20429652" cy="1749036"/>
            <a:chOff x="0" y="0"/>
            <a:chExt cx="27239536" cy="233204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912342" y="1706762"/>
            <a:ext cx="4121332" cy="80666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73068" y="4558125"/>
            <a:ext cx="2772465" cy="5222109"/>
          </a:xfrm>
          <a:prstGeom prst="rect">
            <a:avLst/>
          </a:prstGeom>
        </p:spPr>
      </p:pic>
      <p:pic>
        <p:nvPicPr>
          <p:cNvPr id="2054" name="Picture 6" descr="NuGet Gallery | Cognitive.Service.Image.OCR 1.0.0">
            <a:extLst>
              <a:ext uri="{FF2B5EF4-FFF2-40B4-BE49-F238E27FC236}">
                <a16:creationId xmlns:a16="http://schemas.microsoft.com/office/drawing/2014/main" id="{5FF3DFFF-F048-2D68-0E96-E9DB17B7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412" y="3047209"/>
            <a:ext cx="2710466" cy="27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t Help from UiPath Support Services | UiPath">
            <a:extLst>
              <a:ext uri="{FF2B5EF4-FFF2-40B4-BE49-F238E27FC236}">
                <a16:creationId xmlns:a16="http://schemas.microsoft.com/office/drawing/2014/main" id="{F0CE4DA5-D08B-ADF6-1588-6EE66543B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183" y="2644790"/>
            <a:ext cx="51054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E28C52B-0EFE-6FA5-307B-EF5EA734E60B}"/>
              </a:ext>
            </a:extLst>
          </p:cNvPr>
          <p:cNvSpPr txBox="1"/>
          <p:nvPr/>
        </p:nvSpPr>
        <p:spPr>
          <a:xfrm>
            <a:off x="8377405" y="4161514"/>
            <a:ext cx="2772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A</a:t>
            </a:r>
            <a:r>
              <a:rPr lang="en-SG" sz="5400" dirty="0"/>
              <a:t>pps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B39E1E-4D12-4C8B-0305-681FC17B37F3}"/>
              </a:ext>
            </a:extLst>
          </p:cNvPr>
          <p:cNvSpPr txBox="1"/>
          <p:nvPr/>
        </p:nvSpPr>
        <p:spPr>
          <a:xfrm>
            <a:off x="8377405" y="4842947"/>
            <a:ext cx="390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Data Services</a:t>
            </a:r>
            <a:endParaRPr lang="en-SG" sz="5400" dirty="0"/>
          </a:p>
        </p:txBody>
      </p:sp>
      <p:pic>
        <p:nvPicPr>
          <p:cNvPr id="2062" name="Picture 14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69DEA8E3-5C30-AA5E-12E9-FE96449AE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441" y="2412483"/>
            <a:ext cx="5347506" cy="356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ing Brings Search To The Forefront Of The New Bing Maps Preview">
            <a:extLst>
              <a:ext uri="{FF2B5EF4-FFF2-40B4-BE49-F238E27FC236}">
                <a16:creationId xmlns:a16="http://schemas.microsoft.com/office/drawing/2014/main" id="{2FF0520F-D3AC-7680-C6E4-6FD88AB69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824" y="5917296"/>
            <a:ext cx="4360717" cy="245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Free telegram logo png transparent 17221781 PNG with Transparent Background">
            <a:extLst>
              <a:ext uri="{FF2B5EF4-FFF2-40B4-BE49-F238E27FC236}">
                <a16:creationId xmlns:a16="http://schemas.microsoft.com/office/drawing/2014/main" id="{A4EBFB69-9C13-21BF-09C1-E0701346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684" y="5442453"/>
            <a:ext cx="3599605" cy="359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49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58186" y="368779"/>
            <a:ext cx="5200640" cy="26759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16521" y="1312834"/>
            <a:ext cx="2256049" cy="61528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310329" y="851816"/>
            <a:ext cx="14262959" cy="1876969"/>
            <a:chOff x="0" y="0"/>
            <a:chExt cx="308820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8205" cy="406400"/>
            </a:xfrm>
            <a:custGeom>
              <a:avLst/>
              <a:gdLst/>
              <a:ahLst/>
              <a:cxnLst/>
              <a:rect l="l" t="t" r="r" b="b"/>
              <a:pathLst>
                <a:path w="3088205" h="406400">
                  <a:moveTo>
                    <a:pt x="0" y="0"/>
                  </a:moveTo>
                  <a:lnTo>
                    <a:pt x="2885005" y="0"/>
                  </a:lnTo>
                  <a:lnTo>
                    <a:pt x="3088205" y="203200"/>
                  </a:lnTo>
                  <a:lnTo>
                    <a:pt x="288500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48000" y="1336179"/>
            <a:ext cx="10117939" cy="107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>
                <a:solidFill>
                  <a:srgbClr val="3B435F"/>
                </a:solidFill>
                <a:latin typeface="Poetsen"/>
              </a:rPr>
              <a:t>Other Benefits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070826" y="8905716"/>
            <a:ext cx="20429652" cy="1749036"/>
            <a:chOff x="0" y="0"/>
            <a:chExt cx="27239536" cy="233204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912342" y="1706762"/>
            <a:ext cx="4121332" cy="80666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873068" y="4558125"/>
            <a:ext cx="2772465" cy="522210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40897" y="3099869"/>
            <a:ext cx="9003161" cy="214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Statistical analysis can be made on Deliveries that were misdelivered.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Integrate Machine Learning to draw qualitative significance on efficient delivery scheduling.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0826" y="9171641"/>
            <a:ext cx="20429652" cy="1749036"/>
            <a:chOff x="0" y="0"/>
            <a:chExt cx="27239536" cy="23320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1806" y="-1103942"/>
            <a:ext cx="5200640" cy="26759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814647" y="1572024"/>
            <a:ext cx="15629295" cy="858190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10800000">
            <a:off x="7154264" y="851816"/>
            <a:ext cx="12854885" cy="1876969"/>
            <a:chOff x="0" y="0"/>
            <a:chExt cx="278333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83330" cy="406400"/>
            </a:xfrm>
            <a:custGeom>
              <a:avLst/>
              <a:gdLst/>
              <a:ahLst/>
              <a:cxnLst/>
              <a:rect l="l" t="t" r="r" b="b"/>
              <a:pathLst>
                <a:path w="2783330" h="406400">
                  <a:moveTo>
                    <a:pt x="0" y="0"/>
                  </a:moveTo>
                  <a:lnTo>
                    <a:pt x="2580130" y="0"/>
                  </a:lnTo>
                  <a:lnTo>
                    <a:pt x="2783330" y="203200"/>
                  </a:lnTo>
                  <a:lnTo>
                    <a:pt x="258013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115290" y="1336179"/>
            <a:ext cx="10172710" cy="107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>
                <a:solidFill>
                  <a:srgbClr val="3B435F"/>
                </a:solidFill>
                <a:latin typeface="Poetsen"/>
              </a:rPr>
              <a:t>Scaling The Process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422844" y="419796"/>
            <a:ext cx="2731420" cy="74493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456857" y="2585910"/>
            <a:ext cx="8203358" cy="87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7"/>
              </a:lnSpc>
            </a:pPr>
            <a:r>
              <a:rPr lang="en-US" sz="4833">
                <a:solidFill>
                  <a:srgbClr val="3B435F"/>
                </a:solidFill>
                <a:latin typeface="Poppins Medium"/>
              </a:rPr>
              <a:t>E-Commerce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56857" y="3519911"/>
            <a:ext cx="9003161" cy="5352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Our solution is highly scalable as it is deployed onto unattended robot. To further improve the scalability, this solution could be deployed onto serverless robot.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Photo Evidence of delivery of parcel as well as pick up of parcels are logged in our database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Confirmation texts can be sent out in the morning for buyers to confirm their availability on the day of delivery</a:t>
            </a:r>
          </a:p>
          <a:p>
            <a:pPr>
              <a:lnSpc>
                <a:spcPts val="4231"/>
              </a:lnSpc>
            </a:pPr>
            <a:endParaRPr lang="en-US" sz="2820" spc="2" dirty="0">
              <a:solidFill>
                <a:srgbClr val="242D47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58186" y="368779"/>
            <a:ext cx="5200640" cy="26759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16521" y="1312834"/>
            <a:ext cx="2256049" cy="61528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310329" y="851816"/>
            <a:ext cx="14262959" cy="1876969"/>
            <a:chOff x="0" y="0"/>
            <a:chExt cx="3088205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8205" cy="406400"/>
            </a:xfrm>
            <a:custGeom>
              <a:avLst/>
              <a:gdLst/>
              <a:ahLst/>
              <a:cxnLst/>
              <a:rect l="l" t="t" r="r" b="b"/>
              <a:pathLst>
                <a:path w="3088205" h="406400">
                  <a:moveTo>
                    <a:pt x="0" y="0"/>
                  </a:moveTo>
                  <a:lnTo>
                    <a:pt x="2885005" y="0"/>
                  </a:lnTo>
                  <a:lnTo>
                    <a:pt x="3088205" y="203200"/>
                  </a:lnTo>
                  <a:lnTo>
                    <a:pt x="288500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489155" y="1227349"/>
            <a:ext cx="130300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 dirty="0">
                <a:solidFill>
                  <a:srgbClr val="3B435F"/>
                </a:solidFill>
                <a:latin typeface="Poetsen"/>
              </a:rPr>
              <a:t>Other Business Potential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070826" y="9071970"/>
            <a:ext cx="20429652" cy="1749036"/>
            <a:chOff x="0" y="0"/>
            <a:chExt cx="27239536" cy="233204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873068" y="4558125"/>
            <a:ext cx="2772465" cy="5222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972E30-F151-E01F-40D0-81A59571EC53}"/>
              </a:ext>
            </a:extLst>
          </p:cNvPr>
          <p:cNvSpPr txBox="1"/>
          <p:nvPr/>
        </p:nvSpPr>
        <p:spPr>
          <a:xfrm>
            <a:off x="797717" y="3058036"/>
            <a:ext cx="9003161" cy="3198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Tourism and Travel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Real Estate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Marketing and Advertising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Security and surveillance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Emergency Services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Car Sharing Services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D064B2-1B4B-E234-E3E5-901DFB047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8730" y="3039604"/>
            <a:ext cx="8846274" cy="460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6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0826" y="9171641"/>
            <a:ext cx="20429652" cy="1749036"/>
            <a:chOff x="0" y="0"/>
            <a:chExt cx="27239536" cy="23320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96682" y="4396422"/>
            <a:ext cx="9932701" cy="54539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435319" y="4651376"/>
            <a:ext cx="2292240" cy="49440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52947" y="4651376"/>
            <a:ext cx="3189977" cy="53005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093544" y="4396422"/>
            <a:ext cx="4194456" cy="54927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841303" y="209281"/>
            <a:ext cx="5200640" cy="267596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839065" y="433762"/>
            <a:ext cx="4382593" cy="286063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56640" y="2980744"/>
            <a:ext cx="10374721" cy="54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3"/>
              </a:lnSpc>
            </a:pPr>
            <a:r>
              <a:rPr lang="en-US" sz="3052">
                <a:solidFill>
                  <a:srgbClr val="242D47"/>
                </a:solidFill>
                <a:latin typeface="Poppins"/>
              </a:rPr>
              <a:t>Don't hesitate to ask any questions!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H="1">
            <a:off x="614862" y="209281"/>
            <a:ext cx="2528893" cy="6896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975619" y="803395"/>
            <a:ext cx="2312381" cy="63064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17750" y="1634069"/>
            <a:ext cx="15252501" cy="118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6"/>
              </a:lnSpc>
            </a:pPr>
            <a:r>
              <a:rPr lang="en-US" sz="9109">
                <a:solidFill>
                  <a:srgbClr val="3B435F"/>
                </a:solidFill>
                <a:latin typeface="Poetsen"/>
              </a:rPr>
              <a:t>Thank you for listening!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6509322" y="-1674244"/>
            <a:ext cx="4382593" cy="28606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0826" y="9171641"/>
            <a:ext cx="20429652" cy="1749036"/>
            <a:chOff x="0" y="0"/>
            <a:chExt cx="27239536" cy="23320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41303" y="209281"/>
            <a:ext cx="5200640" cy="26759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839065" y="433762"/>
            <a:ext cx="4382593" cy="28606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614862" y="209281"/>
            <a:ext cx="2528893" cy="6896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975619" y="803395"/>
            <a:ext cx="2312381" cy="6306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509322" y="-1674244"/>
            <a:ext cx="4382593" cy="286063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79308" y="2885247"/>
            <a:ext cx="5066511" cy="506651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655686" y="3217298"/>
            <a:ext cx="6603614" cy="440240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17750" y="1634069"/>
            <a:ext cx="15252501" cy="118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6"/>
              </a:lnSpc>
            </a:pPr>
            <a:r>
              <a:rPr lang="en-US" sz="9109">
                <a:solidFill>
                  <a:srgbClr val="3B435F"/>
                </a:solidFill>
                <a:latin typeface="Poetsen"/>
              </a:rPr>
              <a:t>Appendices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0826" y="9171641"/>
            <a:ext cx="20429652" cy="1749036"/>
            <a:chOff x="0" y="0"/>
            <a:chExt cx="27239536" cy="23320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41303" y="209281"/>
            <a:ext cx="5200640" cy="26759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839065" y="433762"/>
            <a:ext cx="4382593" cy="286063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6171" y="2980744"/>
            <a:ext cx="16294080" cy="5875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080" lvl="1" indent="-329540">
              <a:lnSpc>
                <a:spcPts val="4273"/>
              </a:lnSpc>
              <a:buFont typeface="Arial"/>
              <a:buChar char="•"/>
            </a:pPr>
            <a:r>
              <a:rPr lang="en-US" sz="3052">
                <a:solidFill>
                  <a:srgbClr val="242D47"/>
                </a:solidFill>
                <a:latin typeface="Poppins"/>
              </a:rPr>
              <a:t>https://www.statista.com/chart/10922/parcel-shipping-volume-and-parcel-spend-in-selected-countries/</a:t>
            </a:r>
          </a:p>
          <a:p>
            <a:pPr marL="659080" lvl="1" indent="-329540">
              <a:lnSpc>
                <a:spcPts val="4273"/>
              </a:lnSpc>
              <a:buFont typeface="Arial"/>
              <a:buChar char="•"/>
            </a:pPr>
            <a:r>
              <a:rPr lang="en-US" sz="3052">
                <a:solidFill>
                  <a:srgbClr val="242D47"/>
                </a:solidFill>
                <a:latin typeface="Poppins"/>
              </a:rPr>
              <a:t>https://www.mci.gov.sg/pressroom/news-and-stories/pressroom/2020/3/speech-by-mr-s-iswaran-at-the-mci-committee-of-supply-debate-2020-on-3-mar-2020</a:t>
            </a:r>
          </a:p>
          <a:p>
            <a:pPr marL="659080" lvl="1" indent="-329540">
              <a:lnSpc>
                <a:spcPts val="4273"/>
              </a:lnSpc>
              <a:buFont typeface="Arial"/>
              <a:buChar char="•"/>
            </a:pPr>
            <a:r>
              <a:rPr lang="en-US" sz="3052">
                <a:solidFill>
                  <a:srgbClr val="242D47"/>
                </a:solidFill>
                <a:latin typeface="Poppins"/>
              </a:rPr>
              <a:t>https://www.statista.com/outlook/dmo/ecommerce/singapore</a:t>
            </a:r>
          </a:p>
          <a:p>
            <a:pPr marL="659080" lvl="1" indent="-329540">
              <a:lnSpc>
                <a:spcPts val="4273"/>
              </a:lnSpc>
              <a:buFont typeface="Arial"/>
              <a:buChar char="•"/>
            </a:pPr>
            <a:r>
              <a:rPr lang="en-US" sz="3052">
                <a:solidFill>
                  <a:srgbClr val="242D47"/>
                </a:solidFill>
                <a:latin typeface="Poppins"/>
              </a:rPr>
              <a:t>https://www.morganstanley.com/ideas/global-ecommerce-growth-forecast-2022</a:t>
            </a:r>
          </a:p>
          <a:p>
            <a:pPr marL="659080" lvl="1" indent="-329540">
              <a:lnSpc>
                <a:spcPts val="4273"/>
              </a:lnSpc>
              <a:buFont typeface="Arial"/>
              <a:buChar char="•"/>
            </a:pPr>
            <a:r>
              <a:rPr lang="en-US" sz="3052">
                <a:solidFill>
                  <a:srgbClr val="242D47"/>
                </a:solidFill>
                <a:latin typeface="Poppins"/>
              </a:rPr>
              <a:t>https://www.todayonline.com/singapore/missing-parcels-and-delivery-delays-logistics-firms-face-bottlenecks-online-orders-soar</a:t>
            </a:r>
          </a:p>
          <a:p>
            <a:pPr>
              <a:lnSpc>
                <a:spcPts val="4273"/>
              </a:lnSpc>
            </a:pPr>
            <a:endParaRPr lang="en-US" sz="3052">
              <a:solidFill>
                <a:srgbClr val="242D47"/>
              </a:solidFill>
              <a:latin typeface="Poppin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614862" y="209281"/>
            <a:ext cx="2528893" cy="6896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975619" y="803395"/>
            <a:ext cx="2312381" cy="63064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17750" y="1634069"/>
            <a:ext cx="15252501" cy="1180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6"/>
              </a:lnSpc>
            </a:pPr>
            <a:r>
              <a:rPr lang="en-US" sz="9109">
                <a:solidFill>
                  <a:srgbClr val="3B435F"/>
                </a:solidFill>
                <a:latin typeface="Poetsen"/>
              </a:rPr>
              <a:t>Acknowledgemts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509322" y="-1674244"/>
            <a:ext cx="4382593" cy="28606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0826" y="9171641"/>
            <a:ext cx="20429652" cy="1749036"/>
            <a:chOff x="0" y="0"/>
            <a:chExt cx="27239536" cy="23320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41303" y="209281"/>
            <a:ext cx="5200640" cy="26759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839065" y="433762"/>
            <a:ext cx="4382593" cy="28606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614862" y="209281"/>
            <a:ext cx="2528893" cy="6896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975619" y="803395"/>
            <a:ext cx="2312381" cy="6306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509322" y="-1674244"/>
            <a:ext cx="4382593" cy="2860638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20655" y="3789950"/>
            <a:ext cx="2796674" cy="2796663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21717" b="-21717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019825" y="3789950"/>
            <a:ext cx="2796674" cy="2796663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2941" b="-2941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617579" y="3684188"/>
            <a:ext cx="2796674" cy="2796663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t="-7805" b="-7805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517750" y="1634069"/>
            <a:ext cx="15252501" cy="118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6"/>
              </a:lnSpc>
            </a:pPr>
            <a:r>
              <a:rPr lang="en-US" sz="9109">
                <a:solidFill>
                  <a:srgbClr val="3B435F"/>
                </a:solidFill>
                <a:latin typeface="Poetsen"/>
              </a:rPr>
              <a:t>Team Radiance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58460" y="6818697"/>
            <a:ext cx="3919404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 Classic Bold"/>
              </a:rPr>
              <a:t>Lee Kar Jun Lester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59290" y="6786638"/>
            <a:ext cx="3919404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 Classic Bold"/>
              </a:rPr>
              <a:t>Zheng Rong Tao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56215" y="6786638"/>
            <a:ext cx="3919404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 Classic Bold"/>
              </a:rPr>
              <a:t>Lee Chen Wei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0826" y="8905716"/>
            <a:ext cx="20429652" cy="1749036"/>
            <a:chOff x="0" y="0"/>
            <a:chExt cx="27239536" cy="23320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187931" y="488529"/>
            <a:ext cx="17362349" cy="9781426"/>
            <a:chOff x="0" y="0"/>
            <a:chExt cx="23149799" cy="1304190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5980417" cy="10550439"/>
              <a:chOff x="0" y="0"/>
              <a:chExt cx="3156626" cy="208403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56626" cy="2084037"/>
              </a:xfrm>
              <a:custGeom>
                <a:avLst/>
                <a:gdLst/>
                <a:ahLst/>
                <a:cxnLst/>
                <a:rect l="l" t="t" r="r" b="b"/>
                <a:pathLst>
                  <a:path w="3156626" h="2084037">
                    <a:moveTo>
                      <a:pt x="20024" y="0"/>
                    </a:moveTo>
                    <a:lnTo>
                      <a:pt x="3136601" y="0"/>
                    </a:lnTo>
                    <a:cubicBezTo>
                      <a:pt x="3141912" y="0"/>
                      <a:pt x="3147005" y="2110"/>
                      <a:pt x="3150761" y="5865"/>
                    </a:cubicBezTo>
                    <a:cubicBezTo>
                      <a:pt x="3154516" y="9620"/>
                      <a:pt x="3156626" y="14714"/>
                      <a:pt x="3156626" y="20024"/>
                    </a:cubicBezTo>
                    <a:lnTo>
                      <a:pt x="3156626" y="2064013"/>
                    </a:lnTo>
                    <a:cubicBezTo>
                      <a:pt x="3156626" y="2069324"/>
                      <a:pt x="3154516" y="2074417"/>
                      <a:pt x="3150761" y="2078172"/>
                    </a:cubicBezTo>
                    <a:cubicBezTo>
                      <a:pt x="3147005" y="2081928"/>
                      <a:pt x="3141912" y="2084037"/>
                      <a:pt x="3136601" y="2084037"/>
                    </a:cubicBezTo>
                    <a:lnTo>
                      <a:pt x="20024" y="2084037"/>
                    </a:lnTo>
                    <a:cubicBezTo>
                      <a:pt x="14714" y="2084037"/>
                      <a:pt x="9620" y="2081928"/>
                      <a:pt x="5865" y="2078172"/>
                    </a:cubicBezTo>
                    <a:cubicBezTo>
                      <a:pt x="2110" y="2074417"/>
                      <a:pt x="0" y="2069324"/>
                      <a:pt x="0" y="2064013"/>
                    </a:cubicBezTo>
                    <a:lnTo>
                      <a:pt x="0" y="20024"/>
                    </a:lnTo>
                    <a:cubicBezTo>
                      <a:pt x="0" y="14714"/>
                      <a:pt x="2110" y="9620"/>
                      <a:pt x="5865" y="5865"/>
                    </a:cubicBezTo>
                    <a:cubicBezTo>
                      <a:pt x="9620" y="2110"/>
                      <a:pt x="14714" y="0"/>
                      <a:pt x="20024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30557"/>
              <a:ext cx="23149799" cy="12711344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714942" y="720228"/>
              <a:ext cx="14499687" cy="7664074"/>
              <a:chOff x="0" y="0"/>
              <a:chExt cx="2284104" cy="120730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284104" cy="1207305"/>
              </a:xfrm>
              <a:custGeom>
                <a:avLst/>
                <a:gdLst/>
                <a:ahLst/>
                <a:cxnLst/>
                <a:rect l="l" t="t" r="r" b="b"/>
                <a:pathLst>
                  <a:path w="2284104" h="1207305">
                    <a:moveTo>
                      <a:pt x="0" y="0"/>
                    </a:moveTo>
                    <a:lnTo>
                      <a:pt x="2284104" y="0"/>
                    </a:lnTo>
                    <a:lnTo>
                      <a:pt x="2284104" y="1207305"/>
                    </a:lnTo>
                    <a:lnTo>
                      <a:pt x="0" y="1207305"/>
                    </a:lnTo>
                    <a:close/>
                  </a:path>
                </a:pathLst>
              </a:custGeom>
              <a:solidFill>
                <a:srgbClr val="FEF7E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63700" tIns="63700" rIns="63700" bIns="63700" rtlCol="0" anchor="ctr"/>
              <a:lstStyle/>
              <a:p>
                <a:pPr algn="ctr">
                  <a:lnSpc>
                    <a:spcPts val="333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4816123" y="3490247"/>
            <a:ext cx="650739" cy="65073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oetsen"/>
                </a:rPr>
                <a:t>1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82346" y="1741377"/>
            <a:ext cx="8844587" cy="106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8147">
                <a:solidFill>
                  <a:srgbClr val="3B435F"/>
                </a:solidFill>
                <a:latin typeface="Poetsen"/>
              </a:rPr>
              <a:t>Topic Outline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30333" y="3467087"/>
            <a:ext cx="3717370" cy="60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 dirty="0">
                <a:solidFill>
                  <a:srgbClr val="3B435F"/>
                </a:solidFill>
                <a:latin typeface="Poppins Medium Bold"/>
              </a:rPr>
              <a:t>Introduction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816123" y="4457773"/>
            <a:ext cx="650739" cy="65073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oetsen"/>
                </a:rPr>
                <a:t>2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730333" y="4434613"/>
            <a:ext cx="4248367" cy="59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3B435F"/>
                </a:solidFill>
                <a:latin typeface="Poppins Medium Bold"/>
              </a:rPr>
              <a:t>Problem Statement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16123" y="5429980"/>
            <a:ext cx="650739" cy="65073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oetsen"/>
                </a:rPr>
                <a:t>3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30333" y="5406820"/>
            <a:ext cx="3717370" cy="60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3B435F"/>
                </a:solidFill>
                <a:latin typeface="Poppins Medium Bold"/>
              </a:rPr>
              <a:t>Solution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978700" y="3490247"/>
            <a:ext cx="650739" cy="65073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oetsen"/>
                </a:rPr>
                <a:t>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892910" y="3467087"/>
            <a:ext cx="4500247" cy="60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3B435F"/>
                </a:solidFill>
                <a:latin typeface="Poppins Medium Bold"/>
              </a:rPr>
              <a:t>Business Application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978700" y="4457773"/>
            <a:ext cx="650739" cy="650739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oetsen"/>
                </a:rPr>
                <a:t>5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892910" y="4434613"/>
            <a:ext cx="4234069" cy="59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3B435F"/>
                </a:solidFill>
                <a:latin typeface="Poppins Medium Bold"/>
              </a:rPr>
              <a:t>Other Applications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978700" y="5429980"/>
            <a:ext cx="650739" cy="65073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oetsen"/>
                </a:rPr>
                <a:t>6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892910" y="5406820"/>
            <a:ext cx="3717370" cy="59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3B435F"/>
                </a:solidFill>
                <a:latin typeface="Poppins Medium Bold"/>
              </a:rPr>
              <a:t>Q&amp;A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503190" y="1891483"/>
            <a:ext cx="5042317" cy="83784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0826" y="8905716"/>
            <a:ext cx="20429652" cy="1749036"/>
            <a:chOff x="0" y="0"/>
            <a:chExt cx="27239536" cy="23320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748104" y="0"/>
            <a:ext cx="5303293" cy="27287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88000" y="1280920"/>
            <a:ext cx="8709150" cy="859830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1310329" y="851816"/>
            <a:ext cx="12939588" cy="1876969"/>
            <a:chOff x="0" y="0"/>
            <a:chExt cx="280167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01670" cy="406400"/>
            </a:xfrm>
            <a:custGeom>
              <a:avLst/>
              <a:gdLst/>
              <a:ahLst/>
              <a:cxnLst/>
              <a:rect l="l" t="t" r="r" b="b"/>
              <a:pathLst>
                <a:path w="2801670" h="406400">
                  <a:moveTo>
                    <a:pt x="0" y="0"/>
                  </a:moveTo>
                  <a:lnTo>
                    <a:pt x="2598470" y="0"/>
                  </a:lnTo>
                  <a:lnTo>
                    <a:pt x="2801670" y="203200"/>
                  </a:lnTo>
                  <a:lnTo>
                    <a:pt x="259847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15153" y="1296944"/>
            <a:ext cx="8363273" cy="107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>
                <a:solidFill>
                  <a:srgbClr val="3B435F"/>
                </a:solidFill>
                <a:latin typeface="Poetsen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8751" y="3399018"/>
            <a:ext cx="9226721" cy="111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9"/>
              </a:lnSpc>
            </a:pPr>
            <a:r>
              <a:rPr lang="en-US" sz="3591">
                <a:solidFill>
                  <a:srgbClr val="3B435F"/>
                </a:solidFill>
                <a:latin typeface="Poppins Medium Bold"/>
              </a:rPr>
              <a:t>Automation services administratives for parcel Deliveries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3358" y="4631684"/>
            <a:ext cx="9497507" cy="427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1"/>
              </a:lnSpc>
            </a:pPr>
            <a:r>
              <a:rPr lang="en-US" sz="2820" spc="2">
                <a:solidFill>
                  <a:srgbClr val="242D47"/>
                </a:solidFill>
                <a:latin typeface="Poppins"/>
              </a:rPr>
              <a:t>Rise of E-Commerce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>
                <a:solidFill>
                  <a:srgbClr val="242D47"/>
                </a:solidFill>
                <a:latin typeface="Poppins"/>
              </a:rPr>
              <a:t>Accounted for </a:t>
            </a:r>
            <a:r>
              <a:rPr lang="en-US" sz="2820" spc="2">
                <a:solidFill>
                  <a:srgbClr val="242D47"/>
                </a:solidFill>
                <a:latin typeface="Poppins Bold"/>
              </a:rPr>
              <a:t>22%</a:t>
            </a:r>
            <a:r>
              <a:rPr lang="en-US" sz="2820" spc="2">
                <a:solidFill>
                  <a:srgbClr val="242D47"/>
                </a:solidFill>
                <a:latin typeface="Poppins"/>
              </a:rPr>
              <a:t> of Sales amounting to </a:t>
            </a:r>
            <a:r>
              <a:rPr lang="en-US" sz="2820" spc="2">
                <a:solidFill>
                  <a:srgbClr val="242D47"/>
                </a:solidFill>
                <a:latin typeface="Poppins Bold"/>
              </a:rPr>
              <a:t>$3.3 trillion</a:t>
            </a:r>
            <a:r>
              <a:rPr lang="en-US" sz="2820" spc="2">
                <a:solidFill>
                  <a:srgbClr val="242D47"/>
                </a:solidFill>
                <a:latin typeface="Poppins"/>
              </a:rPr>
              <a:t> in 2022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>
                <a:solidFill>
                  <a:srgbClr val="242D47"/>
                </a:solidFill>
                <a:latin typeface="Poppins Bold"/>
              </a:rPr>
              <a:t>159 Billion</a:t>
            </a:r>
            <a:r>
              <a:rPr lang="en-US" sz="2820" spc="2">
                <a:solidFill>
                  <a:srgbClr val="242D47"/>
                </a:solidFill>
                <a:latin typeface="Poppins"/>
              </a:rPr>
              <a:t> Parcel Shipped worldwide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>
                <a:solidFill>
                  <a:srgbClr val="242D47"/>
                </a:solidFill>
                <a:latin typeface="Poppins Bold"/>
              </a:rPr>
              <a:t>200 Thousand </a:t>
            </a:r>
            <a:r>
              <a:rPr lang="en-US" sz="2820" spc="2">
                <a:solidFill>
                  <a:srgbClr val="242D47"/>
                </a:solidFill>
                <a:latin typeface="Poppins"/>
              </a:rPr>
              <a:t>Parcel Delivery Daily in Singapore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>
                <a:solidFill>
                  <a:srgbClr val="242D47"/>
                </a:solidFill>
                <a:latin typeface="Poppins"/>
              </a:rPr>
              <a:t>Revenue of Singapore eCommerce market is projected to reach </a:t>
            </a:r>
            <a:r>
              <a:rPr lang="en-US" sz="2820" spc="2">
                <a:solidFill>
                  <a:srgbClr val="242D47"/>
                </a:solidFill>
                <a:latin typeface="Poppins Bold"/>
              </a:rPr>
              <a:t>US$6.59bn</a:t>
            </a:r>
            <a:r>
              <a:rPr lang="en-US" sz="2820" spc="2">
                <a:solidFill>
                  <a:srgbClr val="242D47"/>
                </a:solidFill>
                <a:latin typeface="Poppins"/>
              </a:rPr>
              <a:t> in 2023.</a:t>
            </a:r>
          </a:p>
          <a:p>
            <a:pPr>
              <a:lnSpc>
                <a:spcPts val="4231"/>
              </a:lnSpc>
            </a:pPr>
            <a:endParaRPr lang="en-US" sz="2820" spc="2">
              <a:solidFill>
                <a:srgbClr val="242D47"/>
              </a:solidFill>
              <a:latin typeface="Poppins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837042" flipH="1">
            <a:off x="12961594" y="683851"/>
            <a:ext cx="2528893" cy="6896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462562" y="459165"/>
            <a:ext cx="16844576" cy="9474956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40150" t="-26342" b="-3998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310329" y="851816"/>
            <a:ext cx="11600850" cy="1876969"/>
            <a:chOff x="0" y="0"/>
            <a:chExt cx="2511807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11807" cy="406400"/>
            </a:xfrm>
            <a:custGeom>
              <a:avLst/>
              <a:gdLst/>
              <a:ahLst/>
              <a:cxnLst/>
              <a:rect l="l" t="t" r="r" b="b"/>
              <a:pathLst>
                <a:path w="2511807" h="406400">
                  <a:moveTo>
                    <a:pt x="0" y="0"/>
                  </a:moveTo>
                  <a:lnTo>
                    <a:pt x="2308607" y="0"/>
                  </a:lnTo>
                  <a:lnTo>
                    <a:pt x="2511807" y="203200"/>
                  </a:lnTo>
                  <a:lnTo>
                    <a:pt x="23086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49918" y="5159334"/>
            <a:ext cx="7112644" cy="319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Surge of orders in Covid Times leads to logistical nightmare for local firms resulting in lost parcels.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Bad Customer Experience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Conflicts in Buyer and Seller</a:t>
            </a:r>
          </a:p>
          <a:p>
            <a:pPr>
              <a:lnSpc>
                <a:spcPts val="4231"/>
              </a:lnSpc>
            </a:pPr>
            <a:endParaRPr lang="en-US" sz="2820" spc="2" dirty="0">
              <a:solidFill>
                <a:srgbClr val="242D47"/>
              </a:solidFill>
              <a:latin typeface="Poppin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762382" y="7653995"/>
            <a:ext cx="6349718" cy="456025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05700" y="831354"/>
            <a:ext cx="8363273" cy="208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>
                <a:solidFill>
                  <a:srgbClr val="3B435F"/>
                </a:solidFill>
                <a:latin typeface="Poetsen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1455" y="3244809"/>
            <a:ext cx="6629569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0"/>
              </a:lnSpc>
            </a:pPr>
            <a:r>
              <a:rPr lang="en-US" sz="3591">
                <a:solidFill>
                  <a:srgbClr val="3B435F"/>
                </a:solidFill>
                <a:latin typeface="Poppins Medium Bold"/>
              </a:rPr>
              <a:t>How can we streamline delivery process which is manual dependent?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10329" y="851816"/>
            <a:ext cx="11600850" cy="1876969"/>
            <a:chOff x="0" y="0"/>
            <a:chExt cx="251180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1807" cy="406400"/>
            </a:xfrm>
            <a:custGeom>
              <a:avLst/>
              <a:gdLst/>
              <a:ahLst/>
              <a:cxnLst/>
              <a:rect l="l" t="t" r="r" b="b"/>
              <a:pathLst>
                <a:path w="2511807" h="406400">
                  <a:moveTo>
                    <a:pt x="0" y="0"/>
                  </a:moveTo>
                  <a:lnTo>
                    <a:pt x="2308607" y="0"/>
                  </a:lnTo>
                  <a:lnTo>
                    <a:pt x="2511807" y="203200"/>
                  </a:lnTo>
                  <a:lnTo>
                    <a:pt x="23086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62382" y="7653995"/>
            <a:ext cx="6349718" cy="45602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972746"/>
            <a:ext cx="3254412" cy="70484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514561" y="2972746"/>
            <a:ext cx="3254412" cy="704847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997698" y="2972746"/>
            <a:ext cx="3248905" cy="70484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475328" y="2972746"/>
            <a:ext cx="3254412" cy="704847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05700" y="1336179"/>
            <a:ext cx="8363273" cy="107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>
                <a:solidFill>
                  <a:srgbClr val="3B435F"/>
                </a:solidFill>
                <a:latin typeface="Poetsen"/>
              </a:rPr>
              <a:t>The Problem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59724" y="-263178"/>
            <a:ext cx="4382593" cy="28606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209291" y="536491"/>
            <a:ext cx="2312381" cy="6306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070826" y="8905716"/>
            <a:ext cx="20429652" cy="1749036"/>
            <a:chOff x="0" y="0"/>
            <a:chExt cx="27239536" cy="233204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0" y="0"/>
              <a:ext cx="13693284" cy="233204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87" t="15727"/>
            <a:stretch>
              <a:fillRect/>
            </a:stretch>
          </p:blipFill>
          <p:spPr>
            <a:xfrm>
              <a:off x="13546252" y="0"/>
              <a:ext cx="13693284" cy="233204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flipH="1">
            <a:off x="-1410120" y="1337985"/>
            <a:ext cx="8415996" cy="871713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800000">
            <a:off x="5768444" y="851816"/>
            <a:ext cx="14240705" cy="1876969"/>
            <a:chOff x="0" y="0"/>
            <a:chExt cx="3083387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83387" cy="406400"/>
            </a:xfrm>
            <a:custGeom>
              <a:avLst/>
              <a:gdLst/>
              <a:ahLst/>
              <a:cxnLst/>
              <a:rect l="l" t="t" r="r" b="b"/>
              <a:pathLst>
                <a:path w="3083387" h="406400">
                  <a:moveTo>
                    <a:pt x="0" y="0"/>
                  </a:moveTo>
                  <a:lnTo>
                    <a:pt x="2880187" y="0"/>
                  </a:lnTo>
                  <a:lnTo>
                    <a:pt x="3083387" y="203200"/>
                  </a:lnTo>
                  <a:lnTo>
                    <a:pt x="288018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005876" y="1336179"/>
            <a:ext cx="10838137" cy="107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>
                <a:solidFill>
                  <a:srgbClr val="3B435F"/>
                </a:solidFill>
                <a:latin typeface="Poetsen"/>
              </a:rPr>
              <a:t>Our Solution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923365" y="2852273"/>
            <a:ext cx="796671" cy="79667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Poetsen"/>
                </a:rPr>
                <a:t>1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056938" y="2709398"/>
            <a:ext cx="8203358" cy="82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7"/>
              </a:lnSpc>
            </a:pPr>
            <a:r>
              <a:rPr lang="en-US" sz="4833" dirty="0">
                <a:solidFill>
                  <a:srgbClr val="3B435F"/>
                </a:solidFill>
                <a:latin typeface="Poppins Medium Bold"/>
              </a:rPr>
              <a:t>Verification of location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56938" y="3643399"/>
            <a:ext cx="9003161" cy="158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Delivery Drivers will be assured that they are at the right address via geotagging</a:t>
            </a:r>
          </a:p>
          <a:p>
            <a:pPr>
              <a:lnSpc>
                <a:spcPts val="4231"/>
              </a:lnSpc>
            </a:pPr>
            <a:endParaRPr lang="en-US" sz="2820" spc="2" dirty="0">
              <a:solidFill>
                <a:srgbClr val="242D47"/>
              </a:solidFill>
              <a:latin typeface="Poppi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7921587" y="4685994"/>
            <a:ext cx="796671" cy="79667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Poetsen"/>
                </a:rPr>
                <a:t>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055942" y="4670563"/>
            <a:ext cx="7551200" cy="82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67"/>
              </a:lnSpc>
            </a:pPr>
            <a:r>
              <a:rPr lang="en-US" sz="4833" dirty="0">
                <a:solidFill>
                  <a:srgbClr val="3B435F"/>
                </a:solidFill>
                <a:latin typeface="Poppins Medium Bold"/>
              </a:rPr>
              <a:t>Automated Notification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55942" y="5498097"/>
            <a:ext cx="7871580" cy="2659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Buyers will receive a text and photo notification when parcel has arrived.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r>
              <a:rPr lang="en-US" sz="2820" spc="2" dirty="0">
                <a:solidFill>
                  <a:srgbClr val="242D47"/>
                </a:solidFill>
                <a:latin typeface="Poppins"/>
              </a:rPr>
              <a:t>Photo of Parcel will be recorded in our database for confirmation. </a:t>
            </a:r>
          </a:p>
          <a:p>
            <a:pPr marL="608990" lvl="1" indent="-304495">
              <a:lnSpc>
                <a:spcPts val="4231"/>
              </a:lnSpc>
              <a:buFont typeface="Arial"/>
              <a:buChar char="•"/>
            </a:pPr>
            <a:endParaRPr lang="en-US" sz="2820" spc="2" dirty="0">
              <a:solidFill>
                <a:srgbClr val="242D47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10329" y="851816"/>
            <a:ext cx="11600850" cy="1876969"/>
            <a:chOff x="0" y="0"/>
            <a:chExt cx="251180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1807" cy="406400"/>
            </a:xfrm>
            <a:custGeom>
              <a:avLst/>
              <a:gdLst/>
              <a:ahLst/>
              <a:cxnLst/>
              <a:rect l="l" t="t" r="r" b="b"/>
              <a:pathLst>
                <a:path w="2511807" h="406400">
                  <a:moveTo>
                    <a:pt x="0" y="0"/>
                  </a:moveTo>
                  <a:lnTo>
                    <a:pt x="2308607" y="0"/>
                  </a:lnTo>
                  <a:lnTo>
                    <a:pt x="2511807" y="203200"/>
                  </a:lnTo>
                  <a:lnTo>
                    <a:pt x="23086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21" name="TextBox 10">
            <a:extLst>
              <a:ext uri="{FF2B5EF4-FFF2-40B4-BE49-F238E27FC236}">
                <a16:creationId xmlns:a16="http://schemas.microsoft.com/office/drawing/2014/main" id="{F2E49913-0939-C216-A8B6-EB23FA500EF6}"/>
              </a:ext>
            </a:extLst>
          </p:cNvPr>
          <p:cNvSpPr txBox="1"/>
          <p:nvPr/>
        </p:nvSpPr>
        <p:spPr>
          <a:xfrm>
            <a:off x="76200" y="1409700"/>
            <a:ext cx="95919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 dirty="0">
                <a:solidFill>
                  <a:srgbClr val="3B435F"/>
                </a:solidFill>
                <a:latin typeface="Poetsen"/>
              </a:rPr>
              <a:t>Concept</a:t>
            </a:r>
          </a:p>
        </p:txBody>
      </p:sp>
      <p:pic>
        <p:nvPicPr>
          <p:cNvPr id="9" name="Picture 8" descr="Text, whiteboard&#10;&#10;Description automatically generated">
            <a:extLst>
              <a:ext uri="{FF2B5EF4-FFF2-40B4-BE49-F238E27FC236}">
                <a16:creationId xmlns:a16="http://schemas.microsoft.com/office/drawing/2014/main" id="{273477E1-5D85-4897-FF15-B35F1B47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26938"/>
            <a:ext cx="5004146" cy="66721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B05ED6-D46F-B42D-716F-CEECD872840C}"/>
              </a:ext>
            </a:extLst>
          </p:cNvPr>
          <p:cNvSpPr/>
          <p:nvPr/>
        </p:nvSpPr>
        <p:spPr>
          <a:xfrm>
            <a:off x="1565922" y="3771900"/>
            <a:ext cx="3581400" cy="13716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9FFD77-1991-F0B0-BD2B-E511AD5F61EC}"/>
              </a:ext>
            </a:extLst>
          </p:cNvPr>
          <p:cNvSpPr/>
          <p:nvPr/>
        </p:nvSpPr>
        <p:spPr>
          <a:xfrm>
            <a:off x="1870722" y="7558216"/>
            <a:ext cx="3124200" cy="63328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5B5466-3816-D20D-C837-BD737591507E}"/>
              </a:ext>
            </a:extLst>
          </p:cNvPr>
          <p:cNvCxnSpPr/>
          <p:nvPr/>
        </p:nvCxnSpPr>
        <p:spPr>
          <a:xfrm>
            <a:off x="5147322" y="4229100"/>
            <a:ext cx="1905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DE6BBE-18E3-862E-0EBC-0A94C5AFD448}"/>
              </a:ext>
            </a:extLst>
          </p:cNvPr>
          <p:cNvCxnSpPr/>
          <p:nvPr/>
        </p:nvCxnSpPr>
        <p:spPr>
          <a:xfrm>
            <a:off x="4994922" y="7658100"/>
            <a:ext cx="1905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2C1400-1F9F-66B7-0847-0CC09B42A47B}"/>
              </a:ext>
            </a:extLst>
          </p:cNvPr>
          <p:cNvCxnSpPr/>
          <p:nvPr/>
        </p:nvCxnSpPr>
        <p:spPr>
          <a:xfrm>
            <a:off x="7128522" y="5448300"/>
            <a:ext cx="25924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A0787E-309A-EC9B-CBBE-4F9E4A12C780}"/>
              </a:ext>
            </a:extLst>
          </p:cNvPr>
          <p:cNvSpPr txBox="1"/>
          <p:nvPr/>
        </p:nvSpPr>
        <p:spPr>
          <a:xfrm>
            <a:off x="7076625" y="4044434"/>
            <a:ext cx="28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Vision OCR</a:t>
            </a:r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A0AE95-65FF-8990-289B-BA4287865902}"/>
              </a:ext>
            </a:extLst>
          </p:cNvPr>
          <p:cNvSpPr txBox="1"/>
          <p:nvPr/>
        </p:nvSpPr>
        <p:spPr>
          <a:xfrm>
            <a:off x="7100813" y="7473434"/>
            <a:ext cx="28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Barcode/QR scanner</a:t>
            </a:r>
            <a:endParaRPr lang="en-SG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F892D1-22FB-70AE-33C9-4D01FC4D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300118"/>
            <a:ext cx="7419975" cy="231516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7CFCB2-24B7-D0F1-83C4-825C1E285EDD}"/>
              </a:ext>
            </a:extLst>
          </p:cNvPr>
          <p:cNvCxnSpPr/>
          <p:nvPr/>
        </p:nvCxnSpPr>
        <p:spPr>
          <a:xfrm>
            <a:off x="5766146" y="5372100"/>
            <a:ext cx="162525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7D26EDA-7021-39AC-589B-EC1685A23B7E}"/>
              </a:ext>
            </a:extLst>
          </p:cNvPr>
          <p:cNvSpPr txBox="1"/>
          <p:nvPr/>
        </p:nvSpPr>
        <p:spPr>
          <a:xfrm>
            <a:off x="7342910" y="5199047"/>
            <a:ext cx="28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Metadata (GPS coordinates)</a:t>
            </a:r>
            <a:endParaRPr lang="en-SG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4F75A6-4BE8-D680-3207-09409101150D}"/>
              </a:ext>
            </a:extLst>
          </p:cNvPr>
          <p:cNvSpPr/>
          <p:nvPr/>
        </p:nvSpPr>
        <p:spPr>
          <a:xfrm>
            <a:off x="14706600" y="5143500"/>
            <a:ext cx="12192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8A2651-1AAE-893F-ED65-C739111E3EE0}"/>
              </a:ext>
            </a:extLst>
          </p:cNvPr>
          <p:cNvSpPr/>
          <p:nvPr/>
        </p:nvSpPr>
        <p:spPr>
          <a:xfrm>
            <a:off x="10515600" y="5199047"/>
            <a:ext cx="1447800" cy="173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5534DC-6328-FEE1-F2B8-313B67468B21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1239500" y="53721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0DB68FA-534D-C432-C7E7-51ADC79291D0}"/>
              </a:ext>
            </a:extLst>
          </p:cNvPr>
          <p:cNvSpPr txBox="1"/>
          <p:nvPr/>
        </p:nvSpPr>
        <p:spPr>
          <a:xfrm>
            <a:off x="9804662" y="6972300"/>
            <a:ext cx="28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Bing Maps Location API</a:t>
            </a:r>
            <a:endParaRPr lang="en-SG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8F2A3A-A90A-D748-AA98-1370F0EF4EE2}"/>
              </a:ext>
            </a:extLst>
          </p:cNvPr>
          <p:cNvSpPr/>
          <p:nvPr/>
        </p:nvSpPr>
        <p:spPr>
          <a:xfrm>
            <a:off x="16840200" y="5143500"/>
            <a:ext cx="7620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695CB0E-8C62-931A-F91B-D42A9B0D1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198" y="7591757"/>
            <a:ext cx="8077200" cy="18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5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/>
      <p:bldP spid="20" grpId="0"/>
      <p:bldP spid="28" grpId="0"/>
      <p:bldP spid="30" grpId="0" animBg="1"/>
      <p:bldP spid="31" grpId="0" animBg="1"/>
      <p:bldP spid="35" grpId="0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10329" y="851816"/>
            <a:ext cx="11600850" cy="1876969"/>
            <a:chOff x="0" y="0"/>
            <a:chExt cx="251180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1807" cy="406400"/>
            </a:xfrm>
            <a:custGeom>
              <a:avLst/>
              <a:gdLst/>
              <a:ahLst/>
              <a:cxnLst/>
              <a:rect l="l" t="t" r="r" b="b"/>
              <a:pathLst>
                <a:path w="2511807" h="406400">
                  <a:moveTo>
                    <a:pt x="0" y="0"/>
                  </a:moveTo>
                  <a:lnTo>
                    <a:pt x="2308607" y="0"/>
                  </a:lnTo>
                  <a:lnTo>
                    <a:pt x="2511807" y="203200"/>
                  </a:lnTo>
                  <a:lnTo>
                    <a:pt x="230860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21" name="TextBox 10">
            <a:extLst>
              <a:ext uri="{FF2B5EF4-FFF2-40B4-BE49-F238E27FC236}">
                <a16:creationId xmlns:a16="http://schemas.microsoft.com/office/drawing/2014/main" id="{F2E49913-0939-C216-A8B6-EB23FA500EF6}"/>
              </a:ext>
            </a:extLst>
          </p:cNvPr>
          <p:cNvSpPr txBox="1"/>
          <p:nvPr/>
        </p:nvSpPr>
        <p:spPr>
          <a:xfrm>
            <a:off x="76200" y="1409700"/>
            <a:ext cx="959199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 dirty="0">
                <a:solidFill>
                  <a:srgbClr val="3B435F"/>
                </a:solidFill>
                <a:latin typeface="Poetsen"/>
              </a:rPr>
              <a:t>Our Differentiation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FD329-25CD-018B-322F-C4351A9F4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81" b="2593"/>
          <a:stretch/>
        </p:blipFill>
        <p:spPr>
          <a:xfrm>
            <a:off x="1559961" y="2992734"/>
            <a:ext cx="3479763" cy="6857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81E87-6922-517B-C5B7-5BF3121F8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2963057"/>
            <a:ext cx="4572081" cy="6887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633D9-B56C-F53E-A1D9-C61AAD3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4239" y="2963057"/>
            <a:ext cx="4572081" cy="6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5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481</Words>
  <Application>Microsoft Office PowerPoint</Application>
  <PresentationFormat>Custom</PresentationFormat>
  <Paragraphs>101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Poppins Medium Bold</vt:lpstr>
      <vt:lpstr>Poppins Medium</vt:lpstr>
      <vt:lpstr>Montserrat Classic Bold</vt:lpstr>
      <vt:lpstr>Poetsen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Colorful Fun Illustrative Delivery Business Presentation</dc:title>
  <dc:creator>admin</dc:creator>
  <cp:lastModifiedBy>#LEE KAR JUN LESTER#</cp:lastModifiedBy>
  <cp:revision>13</cp:revision>
  <dcterms:created xsi:type="dcterms:W3CDTF">2006-08-16T00:00:00Z</dcterms:created>
  <dcterms:modified xsi:type="dcterms:W3CDTF">2023-05-30T06:08:26Z</dcterms:modified>
  <dc:identifier>DAFdjfr0Dsg</dc:identifier>
</cp:coreProperties>
</file>